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02" r:id="rId3"/>
    <p:sldId id="300" r:id="rId4"/>
    <p:sldId id="301" r:id="rId5"/>
    <p:sldId id="299" r:id="rId6"/>
    <p:sldId id="291" r:id="rId7"/>
    <p:sldId id="260" r:id="rId8"/>
    <p:sldId id="305" r:id="rId9"/>
    <p:sldId id="306" r:id="rId10"/>
    <p:sldId id="278" r:id="rId11"/>
    <p:sldId id="292" r:id="rId12"/>
    <p:sldId id="293" r:id="rId13"/>
    <p:sldId id="266" r:id="rId14"/>
    <p:sldId id="267" r:id="rId15"/>
    <p:sldId id="285" r:id="rId16"/>
    <p:sldId id="286" r:id="rId17"/>
    <p:sldId id="287" r:id="rId18"/>
    <p:sldId id="271" r:id="rId19"/>
    <p:sldId id="288" r:id="rId20"/>
    <p:sldId id="274" r:id="rId21"/>
    <p:sldId id="294" r:id="rId22"/>
    <p:sldId id="296" r:id="rId23"/>
    <p:sldId id="298" r:id="rId24"/>
    <p:sldId id="297" r:id="rId25"/>
    <p:sldId id="303" r:id="rId26"/>
    <p:sldId id="295" r:id="rId27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12" y="-1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50559-708A-CB47-8CE8-04B65122EDBA}" type="datetimeFigureOut">
              <a:rPr lang="en-US" smtClean="0"/>
              <a:t>11/20/15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9AF7-75A8-3B44-9659-5D949A91E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89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5178703" y="0"/>
            <a:ext cx="3963228" cy="3431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defTabSz="763329"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763329"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763329"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763329"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763329"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algn="ctr" defTabSz="763329" eaLnBrk="0" fontAlgn="base" hangingPunct="0">
              <a:spcBef>
                <a:spcPct val="0"/>
              </a:spcBef>
              <a:spcAft>
                <a:spcPct val="0"/>
              </a:spcAft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algn="ctr" defTabSz="763329" eaLnBrk="0" fontAlgn="base" hangingPunct="0">
              <a:spcBef>
                <a:spcPct val="0"/>
              </a:spcBef>
              <a:spcAft>
                <a:spcPct val="0"/>
              </a:spcAft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algn="ctr" defTabSz="763329" eaLnBrk="0" fontAlgn="base" hangingPunct="0">
              <a:spcBef>
                <a:spcPct val="0"/>
              </a:spcBef>
              <a:spcAft>
                <a:spcPct val="0"/>
              </a:spcAft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algn="ctr" defTabSz="763329" eaLnBrk="0" fontAlgn="base" hangingPunct="0">
              <a:spcBef>
                <a:spcPct val="0"/>
              </a:spcBef>
              <a:spcAft>
                <a:spcPct val="0"/>
              </a:spcAft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solidFill>
                  <a:srgbClr val="000000"/>
                </a:solidFill>
                <a:latin typeface="Times New Roman" charset="0"/>
              </a:rPr>
              <a:t>03/28/10</a:t>
            </a:r>
          </a:p>
        </p:txBody>
      </p:sp>
      <p:sp>
        <p:nvSpPr>
          <p:cNvPr id="30723" name="Rectangle 5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78703" y="6513695"/>
            <a:ext cx="3963228" cy="3431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defTabSz="763329"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763329"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763329"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763329"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763329"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algn="ctr" defTabSz="763329" eaLnBrk="0" fontAlgn="base" hangingPunct="0">
              <a:spcBef>
                <a:spcPct val="0"/>
              </a:spcBef>
              <a:spcAft>
                <a:spcPct val="0"/>
              </a:spcAft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algn="ctr" defTabSz="763329" eaLnBrk="0" fontAlgn="base" hangingPunct="0">
              <a:spcBef>
                <a:spcPct val="0"/>
              </a:spcBef>
              <a:spcAft>
                <a:spcPct val="0"/>
              </a:spcAft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algn="ctr" defTabSz="763329" eaLnBrk="0" fontAlgn="base" hangingPunct="0">
              <a:spcBef>
                <a:spcPct val="0"/>
              </a:spcBef>
              <a:spcAft>
                <a:spcPct val="0"/>
              </a:spcAft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algn="ctr" defTabSz="763329" eaLnBrk="0" fontAlgn="base" hangingPunct="0">
              <a:spcBef>
                <a:spcPct val="0"/>
              </a:spcBef>
              <a:spcAft>
                <a:spcPct val="0"/>
              </a:spcAft>
              <a:tabLst>
                <a:tab pos="710363" algn="l"/>
                <a:tab pos="1420726" algn="l"/>
                <a:tab pos="2131089" algn="l"/>
                <a:tab pos="2841452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5FE788B-9401-F440-8F27-87BCA302CA71}" type="slidenum">
              <a:rPr lang="en-US" sz="1000">
                <a:solidFill>
                  <a:srgbClr val="000000"/>
                </a:solidFill>
                <a:latin typeface="Times New Roman" charset="0"/>
              </a:rPr>
              <a:pPr/>
              <a:t>2</a:t>
            </a:fld>
            <a:endParaRPr lang="en-US" sz="10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724" name="Text Box 1"/>
          <p:cNvSpPr txBox="1">
            <a:spLocks noChangeArrowheads="1"/>
          </p:cNvSpPr>
          <p:nvPr/>
        </p:nvSpPr>
        <p:spPr bwMode="auto">
          <a:xfrm>
            <a:off x="5182843" y="7027"/>
            <a:ext cx="3965299" cy="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078" tIns="0" rIns="19078" bIns="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000" i="1">
                <a:solidFill>
                  <a:srgbClr val="003366"/>
                </a:solidFill>
                <a:latin typeface="Times New Roman" charset="0"/>
              </a:rPr>
              <a:t>03/28/10</a:t>
            </a:r>
          </a:p>
        </p:txBody>
      </p:sp>
      <p:sp>
        <p:nvSpPr>
          <p:cNvPr id="30725" name="Text Box 2"/>
          <p:cNvSpPr txBox="1">
            <a:spLocks noChangeArrowheads="1"/>
          </p:cNvSpPr>
          <p:nvPr/>
        </p:nvSpPr>
        <p:spPr bwMode="auto">
          <a:xfrm>
            <a:off x="5182843" y="6531262"/>
            <a:ext cx="3965299" cy="32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078" tIns="0" rIns="19078" bIns="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A0476E72-69D5-8E41-BE04-ED555B5D951F}" type="slidenum">
              <a:rPr lang="en-US" sz="1000" i="1">
                <a:solidFill>
                  <a:srgbClr val="003366"/>
                </a:solidFill>
                <a:latin typeface="Times New Roman" charset="0"/>
              </a:rPr>
              <a:pPr algn="r"/>
              <a:t>2</a:t>
            </a:fld>
            <a:endParaRPr lang="en-US" sz="1000" i="1">
              <a:solidFill>
                <a:srgbClr val="003366"/>
              </a:solidFill>
              <a:latin typeface="Times New Roman" charset="0"/>
            </a:endParaRPr>
          </a:p>
        </p:txBody>
      </p:sp>
      <p:sp>
        <p:nvSpPr>
          <p:cNvPr id="3072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71813" y="655638"/>
            <a:ext cx="3006725" cy="2255837"/>
          </a:xfrm>
          <a:solidFill>
            <a:srgbClr val="FFFFFF"/>
          </a:solidFill>
          <a:ln/>
        </p:spPr>
      </p:sp>
      <p:sp>
        <p:nvSpPr>
          <p:cNvPr id="3072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19616" y="3259191"/>
            <a:ext cx="6706841" cy="28902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Jeremy Rifkin – The Third Industrial Revolution. http://</a:t>
            </a:r>
            <a:r>
              <a:rPr lang="en-US" dirty="0" err="1" smtClean="0"/>
              <a:t>www.thethirdindustrialrevolution.com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29AF7-75A8-3B44-9659-5D949A91E5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05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0084" y="164307"/>
            <a:ext cx="7272867" cy="3069431"/>
          </a:xfrm>
          <a:ln/>
        </p:spPr>
      </p:sp>
      <p:sp>
        <p:nvSpPr>
          <p:cNvPr id="337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GE Inspira Pitch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319M people in U.S., 270M cars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614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319 M people, </a:t>
            </a:r>
            <a:r>
              <a:rPr lang="en-US" smtClean="0">
                <a:latin typeface="Times New Roman" charset="0"/>
              </a:rPr>
              <a:t>270M cars!</a:t>
            </a:r>
            <a:endParaRPr lang="en-US">
              <a:latin typeface="Times New Roman" charset="0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"/>
          </p:nvPr>
        </p:nvSpPr>
        <p:spPr>
          <a:xfrm>
            <a:off x="5178703" y="0"/>
            <a:ext cx="3963228" cy="3431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defTabSz="76332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76332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76332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76332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76332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algn="ctr" defTabSz="7633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algn="ctr" defTabSz="7633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algn="ctr" defTabSz="7633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algn="ctr" defTabSz="7633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E1CF05-E647-324A-A9A4-A73FF3B6DCC4}" type="datetime1">
              <a:rPr lang="en-US" sz="1000">
                <a:latin typeface="Times New Roman" charset="0"/>
              </a:rPr>
              <a:pPr/>
              <a:t>11/21/15</a:t>
            </a:fld>
            <a:endParaRPr lang="en-US" sz="1000">
              <a:latin typeface="Times New Roman" charset="0"/>
            </a:endParaRPr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5178703" y="6513695"/>
            <a:ext cx="3963228" cy="3431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defTabSz="76332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76332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76332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76332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76332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algn="ctr" defTabSz="7633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algn="ctr" defTabSz="7633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algn="ctr" defTabSz="7633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algn="ctr" defTabSz="76332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A554B9-9F2F-6C48-991B-A4A36D10324E}" type="slidenum">
              <a:rPr lang="en-US" sz="1000">
                <a:latin typeface="Times New Roman" charset="0"/>
              </a:rPr>
              <a:pPr/>
              <a:t>3</a:t>
            </a:fld>
            <a:endParaRPr lang="en-US" sz="10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“Electric Cars 2015 – Prices, Efficiency, Range, </a:t>
            </a:r>
            <a:r>
              <a:rPr lang="en-US" dirty="0" err="1" smtClean="0"/>
              <a:t>Pics</a:t>
            </a:r>
            <a:r>
              <a:rPr lang="en-US" dirty="0" smtClean="0"/>
              <a:t>, More” by Zach with EV Obsession, February 16, 2014. http://</a:t>
            </a:r>
            <a:r>
              <a:rPr lang="en-US" dirty="0" err="1" smtClean="0"/>
              <a:t>evobsession.com</a:t>
            </a:r>
            <a:r>
              <a:rPr lang="en-US" dirty="0" smtClean="0"/>
              <a:t>/electric-cars-2014-list/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29AF7-75A8-3B44-9659-5D949A91E5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45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 http://</a:t>
            </a:r>
            <a:r>
              <a:rPr lang="en-US" dirty="0" err="1" smtClean="0"/>
              <a:t>www.ucsusa.org</a:t>
            </a:r>
            <a:r>
              <a:rPr lang="en-US" dirty="0" smtClean="0"/>
              <a:t>/clean-vehicles/electric-vehicles/emissions-and-charging-costs-electric-cars#.</a:t>
            </a:r>
            <a:r>
              <a:rPr lang="en-US" dirty="0" err="1" smtClean="0"/>
              <a:t>VlBxqWSrQlI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29AF7-75A8-3B44-9659-5D949A91E5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42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“http://</a:t>
            </a:r>
            <a:r>
              <a:rPr lang="en-US" dirty="0" err="1" smtClean="0"/>
              <a:t>evobsession.com</a:t>
            </a:r>
            <a:r>
              <a:rPr lang="en-US" dirty="0" smtClean="0"/>
              <a:t>/electric-car-charging-101-types-of-charging-apps-more/” for detailed information on car-charging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29AF7-75A8-3B44-9659-5D949A91E5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91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“</a:t>
            </a:r>
            <a:r>
              <a:rPr lang="en-US" dirty="0" err="1" smtClean="0"/>
              <a:t>www.plugshare.com</a:t>
            </a:r>
            <a:r>
              <a:rPr lang="en-US" dirty="0" smtClean="0"/>
              <a:t>” and “http://</a:t>
            </a:r>
            <a:r>
              <a:rPr lang="en-US" dirty="0" err="1" smtClean="0"/>
              <a:t>www.afdc.energy.gov</a:t>
            </a:r>
            <a:r>
              <a:rPr lang="en-US" dirty="0" smtClean="0"/>
              <a:t>/fuels/</a:t>
            </a:r>
            <a:r>
              <a:rPr lang="en-US" dirty="0" err="1" smtClean="0"/>
              <a:t>electricity_stations.html</a:t>
            </a:r>
            <a:r>
              <a:rPr lang="en-US" dirty="0" smtClean="0"/>
              <a:t>” for information on EV</a:t>
            </a:r>
            <a:r>
              <a:rPr lang="en-US" baseline="0" dirty="0" smtClean="0"/>
              <a:t> charging station locations.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29AF7-75A8-3B44-9659-5D949A91E5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7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316M people in U.S., 270M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29AF7-75A8-3B44-9659-5D949A91E5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57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Maryland Transit Administration 2014 transit map of Baltimore City.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29AF7-75A8-3B44-9659-5D949A91E5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40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mta.maryland.gov</a:t>
            </a:r>
            <a:r>
              <a:rPr lang="en-US" dirty="0" smtClean="0"/>
              <a:t>/</a:t>
            </a:r>
            <a:r>
              <a:rPr lang="en-US" dirty="0" err="1" smtClean="0"/>
              <a:t>citylink</a:t>
            </a:r>
            <a:r>
              <a:rPr lang="en-US" dirty="0" smtClean="0"/>
              <a:t>-map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29AF7-75A8-3B44-9659-5D949A91E5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7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48925" y="1143000"/>
            <a:ext cx="7690199" cy="167699"/>
          </a:xfrm>
          <a:custGeom>
            <a:avLst/>
            <a:gdLst/>
            <a:ahLst/>
            <a:cxnLst/>
            <a:rect l="l" t="t" r="r" b="b"/>
            <a:pathLst>
              <a:path w="7690199" h="167699">
                <a:moveTo>
                  <a:pt x="0" y="0"/>
                </a:moveTo>
                <a:lnTo>
                  <a:pt x="7690199" y="0"/>
                </a:lnTo>
                <a:lnTo>
                  <a:pt x="7690199" y="167699"/>
                </a:lnTo>
                <a:lnTo>
                  <a:pt x="0" y="167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43349" y="0"/>
            <a:ext cx="9000649" cy="1142999"/>
          </a:xfrm>
          <a:custGeom>
            <a:avLst/>
            <a:gdLst/>
            <a:ahLst/>
            <a:cxnLst/>
            <a:rect l="l" t="t" r="r" b="b"/>
            <a:pathLst>
              <a:path w="9000649" h="1142999">
                <a:moveTo>
                  <a:pt x="9000649" y="1142999"/>
                </a:moveTo>
                <a:lnTo>
                  <a:pt x="0" y="1142999"/>
                </a:lnTo>
                <a:lnTo>
                  <a:pt x="0" y="0"/>
                </a:lnTo>
                <a:lnTo>
                  <a:pt x="9000649" y="0"/>
                </a:lnTo>
                <a:lnTo>
                  <a:pt x="9000649" y="1142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11/20/15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00" y="6697678"/>
            <a:ext cx="8229599" cy="0"/>
          </a:xfrm>
          <a:custGeom>
            <a:avLst/>
            <a:gdLst/>
            <a:ahLst/>
            <a:cxnLst/>
            <a:rect l="l" t="t" r="r" b="b"/>
            <a:pathLst>
              <a:path w="8229599">
                <a:moveTo>
                  <a:pt x="-457199" y="-6697678"/>
                </a:moveTo>
                <a:lnTo>
                  <a:pt x="-457199" y="-66976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57200" y="6697678"/>
            <a:ext cx="8229599" cy="0"/>
          </a:xfrm>
          <a:custGeom>
            <a:avLst/>
            <a:gdLst/>
            <a:ahLst/>
            <a:cxnLst/>
            <a:rect l="l" t="t" r="r" b="b"/>
            <a:pathLst>
              <a:path w="8229599">
                <a:moveTo>
                  <a:pt x="0" y="0"/>
                </a:moveTo>
                <a:lnTo>
                  <a:pt x="8229599" y="0"/>
                </a:lnTo>
              </a:path>
            </a:pathLst>
          </a:custGeom>
          <a:ln w="50799">
            <a:solidFill>
              <a:srgbClr val="CED4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11/20/15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9"/>
          </a:xfrm>
          <a:custGeom>
            <a:avLst/>
            <a:gdLst/>
            <a:ahLst/>
            <a:cxnLst/>
            <a:rect l="l" t="t" r="r" b="b"/>
            <a:pathLst>
              <a:path w="9143999" h="6857999">
                <a:moveTo>
                  <a:pt x="0" y="0"/>
                </a:moveTo>
                <a:lnTo>
                  <a:pt x="9143999" y="0"/>
                </a:lnTo>
                <a:lnTo>
                  <a:pt x="9143999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A4C1F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57200" y="6697678"/>
            <a:ext cx="8229599" cy="0"/>
          </a:xfrm>
          <a:custGeom>
            <a:avLst/>
            <a:gdLst/>
            <a:ahLst/>
            <a:cxnLst/>
            <a:rect l="l" t="t" r="r" b="b"/>
            <a:pathLst>
              <a:path w="8229599">
                <a:moveTo>
                  <a:pt x="-457199" y="-6697678"/>
                </a:moveTo>
                <a:lnTo>
                  <a:pt x="-457199" y="-66976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57200" y="6697678"/>
            <a:ext cx="8229599" cy="0"/>
          </a:xfrm>
          <a:custGeom>
            <a:avLst/>
            <a:gdLst/>
            <a:ahLst/>
            <a:cxnLst/>
            <a:rect l="l" t="t" r="r" b="b"/>
            <a:pathLst>
              <a:path w="8229599">
                <a:moveTo>
                  <a:pt x="0" y="0"/>
                </a:moveTo>
                <a:lnTo>
                  <a:pt x="8229599" y="0"/>
                </a:lnTo>
              </a:path>
            </a:pathLst>
          </a:custGeom>
          <a:ln w="50799">
            <a:solidFill>
              <a:srgbClr val="CED4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348550" y="150851"/>
            <a:ext cx="338249" cy="0"/>
          </a:xfrm>
          <a:custGeom>
            <a:avLst/>
            <a:gdLst/>
            <a:ahLst/>
            <a:cxnLst/>
            <a:rect l="l" t="t" r="r" b="b"/>
            <a:pathLst>
              <a:path w="338249">
                <a:moveTo>
                  <a:pt x="0" y="0"/>
                </a:moveTo>
                <a:lnTo>
                  <a:pt x="33824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457200" y="150851"/>
            <a:ext cx="338249" cy="0"/>
          </a:xfrm>
          <a:custGeom>
            <a:avLst/>
            <a:gdLst/>
            <a:ahLst/>
            <a:cxnLst/>
            <a:rect l="l" t="t" r="r" b="b"/>
            <a:pathLst>
              <a:path w="338249">
                <a:moveTo>
                  <a:pt x="0" y="0"/>
                </a:moveTo>
                <a:lnTo>
                  <a:pt x="33824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8348550" y="150851"/>
            <a:ext cx="338249" cy="0"/>
          </a:xfrm>
          <a:custGeom>
            <a:avLst/>
            <a:gdLst/>
            <a:ahLst/>
            <a:cxnLst/>
            <a:rect l="l" t="t" r="r" b="b"/>
            <a:pathLst>
              <a:path w="338249">
                <a:moveTo>
                  <a:pt x="0" y="0"/>
                </a:moveTo>
                <a:lnTo>
                  <a:pt x="338249" y="0"/>
                </a:lnTo>
              </a:path>
            </a:pathLst>
          </a:custGeom>
          <a:ln w="50799">
            <a:solidFill>
              <a:srgbClr val="CED4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457200" y="150851"/>
            <a:ext cx="338249" cy="0"/>
          </a:xfrm>
          <a:custGeom>
            <a:avLst/>
            <a:gdLst/>
            <a:ahLst/>
            <a:cxnLst/>
            <a:rect l="l" t="t" r="r" b="b"/>
            <a:pathLst>
              <a:path w="338249">
                <a:moveTo>
                  <a:pt x="0" y="0"/>
                </a:moveTo>
                <a:lnTo>
                  <a:pt x="338249" y="0"/>
                </a:lnTo>
              </a:path>
            </a:pathLst>
          </a:custGeom>
          <a:ln w="50799">
            <a:solidFill>
              <a:srgbClr val="CED4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795449" y="2216100"/>
            <a:ext cx="3687299" cy="3923399"/>
          </a:xfrm>
          <a:custGeom>
            <a:avLst/>
            <a:gdLst/>
            <a:ahLst/>
            <a:cxnLst/>
            <a:rect l="l" t="t" r="r" b="b"/>
            <a:pathLst>
              <a:path w="3687299" h="3923399">
                <a:moveTo>
                  <a:pt x="0" y="0"/>
                </a:moveTo>
                <a:lnTo>
                  <a:pt x="3687299" y="0"/>
                </a:lnTo>
                <a:lnTo>
                  <a:pt x="3687299" y="3923399"/>
                </a:lnTo>
                <a:lnTo>
                  <a:pt x="0" y="39233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8474" y="2169663"/>
            <a:ext cx="3363874" cy="389724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11/20/15</a:t>
            </a:fld>
            <a:endParaRPr lang="en-US" smtClean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57200" y="6697678"/>
            <a:ext cx="8229599" cy="0"/>
          </a:xfrm>
          <a:custGeom>
            <a:avLst/>
            <a:gdLst/>
            <a:ahLst/>
            <a:cxnLst/>
            <a:rect l="l" t="t" r="r" b="b"/>
            <a:pathLst>
              <a:path w="8229599">
                <a:moveTo>
                  <a:pt x="-457199" y="-6697678"/>
                </a:moveTo>
                <a:lnTo>
                  <a:pt x="-457199" y="-66976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57200" y="6697678"/>
            <a:ext cx="8229599" cy="0"/>
          </a:xfrm>
          <a:custGeom>
            <a:avLst/>
            <a:gdLst/>
            <a:ahLst/>
            <a:cxnLst/>
            <a:rect l="l" t="t" r="r" b="b"/>
            <a:pathLst>
              <a:path w="8229599">
                <a:moveTo>
                  <a:pt x="0" y="0"/>
                </a:moveTo>
                <a:lnTo>
                  <a:pt x="8229599" y="0"/>
                </a:lnTo>
              </a:path>
            </a:pathLst>
          </a:custGeom>
          <a:ln w="50799">
            <a:solidFill>
              <a:srgbClr val="CED4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57200" y="12"/>
            <a:ext cx="8229599" cy="1142999"/>
          </a:xfrm>
          <a:custGeom>
            <a:avLst/>
            <a:gdLst/>
            <a:ahLst/>
            <a:cxnLst/>
            <a:rect l="l" t="t" r="r" b="b"/>
            <a:pathLst>
              <a:path w="8229599" h="1142999">
                <a:moveTo>
                  <a:pt x="0" y="0"/>
                </a:moveTo>
                <a:lnTo>
                  <a:pt x="8229599" y="0"/>
                </a:lnTo>
                <a:lnTo>
                  <a:pt x="8229599" y="1142999"/>
                </a:lnTo>
                <a:lnTo>
                  <a:pt x="0" y="1142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11/20/15</a:t>
            </a:fld>
            <a:endParaRPr lang="en-US" smtClean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11/20/15</a:t>
            </a:fld>
            <a:endParaRPr lang="en-US" smtClean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defRPr>
                <a:solidFill>
                  <a:srgbClr val="DA0002"/>
                </a:solidFill>
              </a:defRPr>
            </a:lvl1pPr>
            <a:lvl2pPr rtl="0">
              <a:defRPr>
                <a:solidFill>
                  <a:srgbClr val="DA0002"/>
                </a:solidFill>
              </a:defRPr>
            </a:lvl2pPr>
            <a:lvl3pPr rtl="0">
              <a:defRPr>
                <a:solidFill>
                  <a:srgbClr val="DA0002"/>
                </a:solidFill>
              </a:defRPr>
            </a:lvl3pPr>
            <a:lvl4pPr rtl="0">
              <a:defRPr>
                <a:solidFill>
                  <a:srgbClr val="DA0002"/>
                </a:solidFill>
              </a:defRPr>
            </a:lvl4pPr>
            <a:lvl5pPr rtl="0">
              <a:defRPr>
                <a:solidFill>
                  <a:srgbClr val="DA0002"/>
                </a:solidFill>
              </a:defRPr>
            </a:lvl5pPr>
            <a:lvl6pPr rtl="0">
              <a:defRPr>
                <a:solidFill>
                  <a:srgbClr val="DA0002"/>
                </a:solidFill>
              </a:defRPr>
            </a:lvl6pPr>
            <a:lvl7pPr rtl="0">
              <a:defRPr>
                <a:solidFill>
                  <a:srgbClr val="DA0002"/>
                </a:solidFill>
              </a:defRPr>
            </a:lvl7pPr>
            <a:lvl8pPr rtl="0">
              <a:defRPr>
                <a:solidFill>
                  <a:srgbClr val="DA0002"/>
                </a:solidFill>
              </a:defRPr>
            </a:lvl8pPr>
            <a:lvl9pPr rtl="0">
              <a:defRPr>
                <a:solidFill>
                  <a:srgbClr val="DA0002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cxnSp>
        <p:nvCxnSpPr>
          <p:cNvPr id="16" name="Shape 16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>
            <a:solidFill>
              <a:srgbClr val="DA000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03406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457200" y="150852"/>
            <a:ext cx="8229600" cy="0"/>
          </a:xfrm>
          <a:prstGeom prst="straightConnector1">
            <a:avLst/>
          </a:prstGeom>
          <a:noFill/>
          <a:ln w="50800" cap="flat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80537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defRPr>
                <a:solidFill>
                  <a:schemeClr val="accent1"/>
                </a:solidFill>
              </a:defRPr>
            </a:lvl1pPr>
            <a:lvl2pPr rtl="0">
              <a:defRPr>
                <a:solidFill>
                  <a:schemeClr val="accent1"/>
                </a:solidFill>
              </a:defRPr>
            </a:lvl2pPr>
            <a:lvl3pPr rtl="0">
              <a:defRPr>
                <a:solidFill>
                  <a:schemeClr val="accent1"/>
                </a:solidFill>
              </a:defRPr>
            </a:lvl3pPr>
            <a:lvl4pPr rtl="0">
              <a:defRPr>
                <a:solidFill>
                  <a:schemeClr val="accent1"/>
                </a:solidFill>
              </a:defRPr>
            </a:lvl4pPr>
            <a:lvl5pPr rtl="0">
              <a:defRPr>
                <a:solidFill>
                  <a:schemeClr val="accent1"/>
                </a:solidFill>
              </a:defRPr>
            </a:lvl5pPr>
            <a:lvl6pPr rtl="0">
              <a:defRPr>
                <a:solidFill>
                  <a:schemeClr val="accent1"/>
                </a:solidFill>
              </a:defRPr>
            </a:lvl6pPr>
            <a:lvl7pPr rtl="0">
              <a:defRPr>
                <a:solidFill>
                  <a:schemeClr val="accent1"/>
                </a:solidFill>
              </a:defRPr>
            </a:lvl7pPr>
            <a:lvl8pPr rtl="0">
              <a:defRPr>
                <a:solidFill>
                  <a:schemeClr val="accent1"/>
                </a:solidFill>
              </a:defRPr>
            </a:lvl8pPr>
            <a:lvl9pPr rtl="0"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cxnSp>
        <p:nvCxnSpPr>
          <p:cNvPr id="24" name="Shape 24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7621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425" y="48342"/>
            <a:ext cx="8903149" cy="1116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5439" y="1256912"/>
            <a:ext cx="8893120" cy="249472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11/20/15</a:t>
            </a:fld>
            <a:endParaRPr lang="en-US" smtClean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0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globe-net.com/media/253104/clean%20energy%202.jpg&amp;imgrefurl=http://www.globe-net.com/submenu.aspx?id=37&amp;sub=11&amp;usg=__L-meJn5igosAjjgeZQoL-Hn6HEA=&amp;h=157&amp;w=200&amp;sz=9&amp;hl=en&amp;start=19&amp;sig2=KP2dge9_NUbwkK5KacTw6Q&amp;zoom=0&amp;um=1&amp;itbs=1&amp;tbnid=cW4DGmBf8IzjpM:&amp;tbnh=82&amp;tbnw=104&amp;prev=/search?q=social+entrepreneurship+in+clean+transportation&amp;um=1&amp;hl=en&amp;sa=G&amp;biw=753&amp;bih=373&amp;tbm=isch&amp;ei=gPzUTeqnMYXKgQfB0rmzDA" TargetMode="External"/><Relationship Id="rId4" Type="http://schemas.openxmlformats.org/officeDocument/2006/relationships/image" Target="../media/image34.jpeg"/><Relationship Id="rId5" Type="http://schemas.openxmlformats.org/officeDocument/2006/relationships/hyperlink" Target="http://www.google.com/imgres?imgurl=http://www.treehugger.com/tax-breaks-clean-energy-crazy.jpg&amp;imgrefurl=http://pul.se/search/topic:discovery&amp;usg=__9I2qk1lWpteM2wcI74Tp6fTTPt4=&amp;h=311&amp;w=468&amp;sz=47&amp;hl=en&amp;start=29&amp;sig2=2T2XvV5XFSX-g4Gbt3SA7w&amp;zoom=1&amp;um=1&amp;itbs=1&amp;tbnid=jC3qxG-INl4-PM:&amp;tbnh=85&amp;tbnw=128&amp;prev=/search?q=social+entrepreneurship+in+clean+transportation&amp;start=20&amp;um=1&amp;hl=en&amp;sa=N&amp;ndsp=20&amp;biw=1003&amp;bih=589&amp;tbm=isch&amp;ei=If3UTarqNsrZgQenxf2VDA" TargetMode="External"/><Relationship Id="rId6" Type="http://schemas.openxmlformats.org/officeDocument/2006/relationships/image" Target="../media/image35.jpeg"/><Relationship Id="rId7" Type="http://schemas.openxmlformats.org/officeDocument/2006/relationships/hyperlink" Target="http://www.google.com/imgres?imgurl=http://www.triplepundit.com/wordpress/wp-content/uploads/2010/08/nissan-zero-emissions.jpg&amp;imgrefurl=http://www.brightpuma.com/page/2/&amp;usg=__-dNsU-0dhx3oxB-Xpq5dzD_TI_0=&amp;h=203&amp;w=248&amp;sz=6&amp;hl=en&amp;start=10&amp;sig2=-Z8UakORPNkvziCKElHUFA&amp;zoom=1&amp;um=1&amp;itbs=1&amp;tbnid=RMvYsvSyWIUxTM:&amp;tbnh=91&amp;tbnw=111&amp;prev=/search?q=social+entrepreneurship+in+clean+transportation&amp;um=1&amp;hl=en&amp;sa=G&amp;biw=753&amp;bih=373&amp;tbm=isch&amp;ei=gPzUTeqnMYXKgQfB0rmzDA" TargetMode="External"/><Relationship Id="rId8" Type="http://schemas.openxmlformats.org/officeDocument/2006/relationships/image" Target="../media/image36.jpeg"/><Relationship Id="rId9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jatsorensen@gmail.com" TargetMode="External"/><Relationship Id="rId3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dc.org/" TargetMode="External"/><Relationship Id="rId4" Type="http://schemas.openxmlformats.org/officeDocument/2006/relationships/hyperlink" Target="http://www.google.com/imgres?imgurl=http://saferenvironment.files.wordpress.com/2008/09/pollution.jpg&amp;imgrefurl=http://saferenvironment.wordpress.com/2008/09/05/coal-fired-power-plants-and-pollution/&amp;usg=__6FI5wprU0RbzgdXYzGj-bD7AZAQ=&amp;h=311&amp;w=468&amp;sz=30&amp;hl=en&amp;start=6&amp;sig2=YlMZ8_aqezayJATuMhFY_Q&amp;zoom=1&amp;itbs=1&amp;tbnid=jm8QwXTT70sENM:&amp;tbnh=85&amp;tbnw=128&amp;prev=/images?q=coal-burning+plant&amp;hl=en&amp;ndsp=20&amp;tbm=isch&amp;ei=bXXaTbnrE4fZgQfm4IRZ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://www.google.com/imgres?imgurl=http://video.planetgreen.discovery.com/green-guides/hybrid-cars/Smog-From-Tailpipe-of-car-photo.jpg&amp;imgrefurl=http://video.planetgreen.discovery.com/go-green/hybrid-cars/hybrid-cars-reading.html&amp;usg=__Il5ovTqiESFSxye09IiglJMGmg0=&amp;h=208&amp;w=319&amp;sz=75&amp;hl=en&amp;start=1&amp;sig2=iuwjyBz7ASF8FzB8nXNYZw&amp;zoom=1&amp;itbs=1&amp;tbnid=ECm7uc6saOUM2M:&amp;tbnh=77&amp;tbnw=118&amp;prev=/images?q=smog+from+cars&amp;hl=en&amp;sa=N&amp;ndsp=20&amp;biw=1003&amp;bih=589&amp;tbm=isch&amp;ei=xnXaTfiJC8XZgQee9q1Y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://www.google.com/imgres?imgurl=http://www.designboom.com/cms/images/andrea01/off01.jpg&amp;imgrefurl=http://stephenbrammer.wordpress.com/tag/co2-emissions/&amp;usg=__vrSVp_yAM4UJx2gALC8IS1SOC6M=&amp;h=396&amp;w=550&amp;sz=79&amp;hl=en&amp;start=19&amp;sig2=Zx5XHb-HoGqjAHVmbzqwRw&amp;zoom=1&amp;itbs=1&amp;tbnid=6cWFFrVZdieurM:&amp;tbnh=96&amp;tbnw=133&amp;prev=/images?q=carbon+emissions+from+built+architecture&amp;hl=en&amp;sa=G&amp;biw=1003&amp;bih=589&amp;tbm=isch&amp;ei=AHraTdmQHcORgQfxn4FY" TargetMode="External"/><Relationship Id="rId9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evobsession.com/electric-cars-2014-list" TargetMode="External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ylandEV.org" TargetMode="Externa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Relationship Id="rId3" Type="http://schemas.openxmlformats.org/officeDocument/2006/relationships/hyperlink" Target="http://marylandev.org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evobsession.com/electric-cars-2014-lis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99377" y="6697678"/>
            <a:ext cx="3387422" cy="0"/>
          </a:xfrm>
          <a:custGeom>
            <a:avLst/>
            <a:gdLst/>
            <a:ahLst/>
            <a:cxnLst/>
            <a:rect l="l" t="t" r="r" b="b"/>
            <a:pathLst>
              <a:path w="3387422">
                <a:moveTo>
                  <a:pt x="0" y="0"/>
                </a:moveTo>
                <a:lnTo>
                  <a:pt x="338742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99377" y="6697678"/>
            <a:ext cx="3387422" cy="0"/>
          </a:xfrm>
          <a:custGeom>
            <a:avLst/>
            <a:gdLst/>
            <a:ahLst/>
            <a:cxnLst/>
            <a:rect l="l" t="t" r="r" b="b"/>
            <a:pathLst>
              <a:path w="3387422">
                <a:moveTo>
                  <a:pt x="0" y="0"/>
                </a:moveTo>
                <a:lnTo>
                  <a:pt x="3387422" y="0"/>
                </a:lnTo>
              </a:path>
            </a:pathLst>
          </a:custGeom>
          <a:ln w="50799">
            <a:solidFill>
              <a:srgbClr val="CED4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99377" y="150851"/>
            <a:ext cx="3387422" cy="0"/>
          </a:xfrm>
          <a:custGeom>
            <a:avLst/>
            <a:gdLst/>
            <a:ahLst/>
            <a:cxnLst/>
            <a:rect l="l" t="t" r="r" b="b"/>
            <a:pathLst>
              <a:path w="3387422">
                <a:moveTo>
                  <a:pt x="0" y="0"/>
                </a:moveTo>
                <a:lnTo>
                  <a:pt x="338742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99377" y="150851"/>
            <a:ext cx="3387422" cy="0"/>
          </a:xfrm>
          <a:custGeom>
            <a:avLst/>
            <a:gdLst/>
            <a:ahLst/>
            <a:cxnLst/>
            <a:rect l="l" t="t" r="r" b="b"/>
            <a:pathLst>
              <a:path w="3387422">
                <a:moveTo>
                  <a:pt x="0" y="0"/>
                </a:moveTo>
                <a:lnTo>
                  <a:pt x="3387422" y="0"/>
                </a:lnTo>
              </a:path>
            </a:pathLst>
          </a:custGeom>
          <a:ln w="50799">
            <a:solidFill>
              <a:srgbClr val="CED4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5299377" cy="6858000"/>
          </a:xfrm>
          <a:custGeom>
            <a:avLst/>
            <a:gdLst/>
            <a:ahLst/>
            <a:cxnLst/>
            <a:rect l="l" t="t" r="r" b="b"/>
            <a:pathLst>
              <a:path w="5299377" h="6858000">
                <a:moveTo>
                  <a:pt x="0" y="6858000"/>
                </a:moveTo>
                <a:lnTo>
                  <a:pt x="0" y="0"/>
                </a:lnTo>
                <a:lnTo>
                  <a:pt x="5299378" y="0"/>
                </a:lnTo>
                <a:lnTo>
                  <a:pt x="5299378" y="6858000"/>
                </a:lnTo>
                <a:lnTo>
                  <a:pt x="0" y="685800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5299377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475766" y="3184590"/>
            <a:ext cx="3500120" cy="29641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900"/>
              </a:lnSpc>
              <a:spcBef>
                <a:spcPts val="36"/>
              </a:spcBef>
            </a:pPr>
            <a:endParaRPr sz="9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</a:pPr>
            <a:endParaRPr sz="1000" dirty="0"/>
          </a:p>
          <a:p>
            <a:pPr>
              <a:lnSpc>
                <a:spcPts val="1000"/>
              </a:lnSpc>
              <a:spcBef>
                <a:spcPts val="58"/>
              </a:spcBef>
            </a:pPr>
            <a:endParaRPr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609600"/>
            <a:ext cx="3276600" cy="550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8000"/>
                </a:solidFill>
              </a:rPr>
              <a:t>Baltimore Green Forum</a:t>
            </a:r>
          </a:p>
          <a:p>
            <a:pPr algn="ctr"/>
            <a:endParaRPr lang="en-US" dirty="0" smtClean="0"/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Electric Vehicles (EVs) and EV-Ready Transit Hubs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By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Jill Sorensen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BEVI</a:t>
            </a:r>
          </a:p>
          <a:p>
            <a:pPr algn="ctr"/>
            <a:r>
              <a:rPr lang="en-US" sz="1200" dirty="0" smtClean="0"/>
              <a:t>Baltimore-Washington Electric Vehicle Initiative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22 November 2015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Maryland </a:t>
            </a:r>
            <a:r>
              <a:rPr lang="en-US" dirty="0" err="1" smtClean="0"/>
              <a:t>Presbysterian</a:t>
            </a:r>
            <a:r>
              <a:rPr lang="en-US" dirty="0" smtClean="0"/>
              <a:t> Church</a:t>
            </a:r>
          </a:p>
          <a:p>
            <a:pPr algn="ctr"/>
            <a:r>
              <a:rPr lang="en-US" sz="1200" dirty="0" smtClean="0"/>
              <a:t>1105 Providence Road</a:t>
            </a:r>
          </a:p>
          <a:p>
            <a:pPr algn="ctr"/>
            <a:r>
              <a:rPr lang="en-US" sz="1200" dirty="0" smtClean="0"/>
              <a:t>Towson, MD  21286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952663" y="1497599"/>
            <a:ext cx="3536212" cy="4596100"/>
          </a:xfrm>
          <a:custGeom>
            <a:avLst/>
            <a:gdLst/>
            <a:ahLst/>
            <a:cxnLst/>
            <a:rect l="l" t="t" r="r" b="b"/>
            <a:pathLst>
              <a:path w="3536212" h="4596100">
                <a:moveTo>
                  <a:pt x="0" y="0"/>
                </a:moveTo>
                <a:lnTo>
                  <a:pt x="3536212" y="0"/>
                </a:lnTo>
                <a:lnTo>
                  <a:pt x="3536212" y="4596100"/>
                </a:lnTo>
                <a:lnTo>
                  <a:pt x="0" y="45961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2663" y="1497599"/>
            <a:ext cx="3536212" cy="4596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72796" y="1497599"/>
            <a:ext cx="3713999" cy="4596100"/>
          </a:xfrm>
          <a:custGeom>
            <a:avLst/>
            <a:gdLst/>
            <a:ahLst/>
            <a:cxnLst/>
            <a:rect l="l" t="t" r="r" b="b"/>
            <a:pathLst>
              <a:path w="3713999" h="4596100">
                <a:moveTo>
                  <a:pt x="0" y="0"/>
                </a:moveTo>
                <a:lnTo>
                  <a:pt x="3713999" y="0"/>
                </a:lnTo>
                <a:lnTo>
                  <a:pt x="3713999" y="4596100"/>
                </a:lnTo>
                <a:lnTo>
                  <a:pt x="0" y="45961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72797" y="1497599"/>
            <a:ext cx="3713999" cy="459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1828800" y="152400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NEED EVSE WAYFINDING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56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581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rgbClr val="008000"/>
                </a:solidFill>
              </a:rPr>
              <a:t>But there is much more to </a:t>
            </a:r>
            <a:r>
              <a:rPr lang="en-US" sz="2800" b="1" dirty="0" smtClean="0">
                <a:solidFill>
                  <a:srgbClr val="008000"/>
                </a:solidFill>
              </a:rPr>
              <a:t/>
            </a:r>
            <a:br>
              <a:rPr lang="en-US" sz="2800" b="1" dirty="0" smtClean="0">
                <a:solidFill>
                  <a:srgbClr val="008000"/>
                </a:solidFill>
              </a:rPr>
            </a:b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smtClean="0">
                <a:solidFill>
                  <a:srgbClr val="008000"/>
                </a:solidFill>
              </a:rPr>
              <a:t>electrifying </a:t>
            </a:r>
            <a:r>
              <a:rPr lang="en-US" sz="2800" b="1" dirty="0" smtClean="0">
                <a:solidFill>
                  <a:srgbClr val="008000"/>
                </a:solidFill>
              </a:rPr>
              <a:t>transportation than </a:t>
            </a:r>
            <a:r>
              <a:rPr lang="en-US" sz="2800" b="1" dirty="0" smtClean="0">
                <a:solidFill>
                  <a:srgbClr val="008000"/>
                </a:solidFill>
              </a:rPr>
              <a:t>cars!  Let’s reduce congestion and use more transit.</a:t>
            </a: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778000"/>
            <a:ext cx="6845300" cy="43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93900" y="6172200"/>
            <a:ext cx="548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Image</a:t>
            </a:r>
            <a:r>
              <a:rPr lang="en-US" sz="1200" dirty="0" smtClean="0"/>
              <a:t> </a:t>
            </a:r>
            <a:r>
              <a:rPr lang="en-US" sz="1200" dirty="0" smtClean="0"/>
              <a:t>courtesy </a:t>
            </a:r>
            <a:r>
              <a:rPr lang="en-US" sz="1200" dirty="0" err="1" smtClean="0"/>
              <a:t>hydroquebec.com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0842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6697678"/>
            <a:ext cx="8229599" cy="0"/>
          </a:xfrm>
          <a:custGeom>
            <a:avLst/>
            <a:gdLst/>
            <a:ahLst/>
            <a:cxnLst/>
            <a:rect l="l" t="t" r="r" b="b"/>
            <a:pathLst>
              <a:path w="8229599">
                <a:moveTo>
                  <a:pt x="-457199" y="-6697678"/>
                </a:moveTo>
                <a:lnTo>
                  <a:pt x="-457199" y="-6697678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6697678"/>
            <a:ext cx="8229599" cy="0"/>
          </a:xfrm>
          <a:custGeom>
            <a:avLst/>
            <a:gdLst/>
            <a:ahLst/>
            <a:cxnLst/>
            <a:rect l="l" t="t" r="r" b="b"/>
            <a:pathLst>
              <a:path w="8229599">
                <a:moveTo>
                  <a:pt x="0" y="0"/>
                </a:moveTo>
                <a:lnTo>
                  <a:pt x="8229599" y="0"/>
                </a:lnTo>
              </a:path>
            </a:pathLst>
          </a:custGeom>
          <a:ln w="50799">
            <a:solidFill>
              <a:srgbClr val="CED4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58825" y="204883"/>
            <a:ext cx="6621145" cy="11131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6830" marR="12700" indent="-24765">
              <a:lnSpc>
                <a:spcPct val="100699"/>
              </a:lnSpc>
            </a:pPr>
            <a:r>
              <a:rPr sz="3600" b="1" spc="-20" dirty="0" smtClean="0">
                <a:solidFill>
                  <a:srgbClr val="1155CC"/>
                </a:solidFill>
                <a:latin typeface="Arial"/>
                <a:cs typeface="Arial"/>
              </a:rPr>
              <a:t>Transit</a:t>
            </a:r>
            <a:r>
              <a:rPr sz="3600" b="1" spc="-5" dirty="0" smtClean="0">
                <a:solidFill>
                  <a:srgbClr val="1155CC"/>
                </a:solidFill>
                <a:latin typeface="Arial"/>
                <a:cs typeface="Arial"/>
              </a:rPr>
              <a:t> </a:t>
            </a:r>
            <a:r>
              <a:rPr sz="3600" b="1" spc="-25" dirty="0" smtClean="0">
                <a:solidFill>
                  <a:srgbClr val="1155CC"/>
                </a:solidFill>
                <a:latin typeface="Arial"/>
                <a:cs typeface="Arial"/>
              </a:rPr>
              <a:t>Gaps</a:t>
            </a:r>
            <a:r>
              <a:rPr sz="3600" b="1" spc="-5" dirty="0" smtClean="0">
                <a:solidFill>
                  <a:srgbClr val="1155CC"/>
                </a:solidFill>
                <a:latin typeface="Arial"/>
                <a:cs typeface="Arial"/>
              </a:rPr>
              <a:t> </a:t>
            </a:r>
            <a:r>
              <a:rPr sz="3600" b="1" spc="-25" dirty="0" smtClean="0">
                <a:solidFill>
                  <a:srgbClr val="1155CC"/>
                </a:solidFill>
                <a:latin typeface="Arial"/>
                <a:cs typeface="Arial"/>
              </a:rPr>
              <a:t>and</a:t>
            </a:r>
            <a:r>
              <a:rPr sz="3600" b="1" spc="-5" dirty="0" smtClean="0">
                <a:solidFill>
                  <a:srgbClr val="1155CC"/>
                </a:solidFill>
                <a:latin typeface="Arial"/>
                <a:cs typeface="Arial"/>
              </a:rPr>
              <a:t> </a:t>
            </a:r>
            <a:r>
              <a:rPr sz="3600" b="1" spc="-20" dirty="0" smtClean="0">
                <a:solidFill>
                  <a:srgbClr val="1155CC"/>
                </a:solidFill>
                <a:latin typeface="Arial"/>
                <a:cs typeface="Arial"/>
              </a:rPr>
              <a:t>Challenges </a:t>
            </a:r>
            <a:r>
              <a:rPr sz="3600" b="1" spc="-5" dirty="0" smtClean="0">
                <a:solidFill>
                  <a:srgbClr val="1155CC"/>
                </a:solidFill>
                <a:latin typeface="Arial"/>
                <a:cs typeface="Arial"/>
              </a:rPr>
              <a:t> </a:t>
            </a:r>
            <a:r>
              <a:rPr sz="3600" b="1" spc="-20" dirty="0" smtClean="0">
                <a:solidFill>
                  <a:srgbClr val="1155CC"/>
                </a:solidFill>
                <a:latin typeface="Arial"/>
                <a:cs typeface="Arial"/>
              </a:rPr>
              <a:t>Inhibit</a:t>
            </a:r>
            <a:r>
              <a:rPr sz="3600" b="1" spc="-5" dirty="0" smtClean="0">
                <a:solidFill>
                  <a:srgbClr val="1155CC"/>
                </a:solidFill>
                <a:latin typeface="Arial"/>
                <a:cs typeface="Arial"/>
              </a:rPr>
              <a:t> </a:t>
            </a:r>
            <a:r>
              <a:rPr sz="3600" b="1" spc="-20" dirty="0" smtClean="0">
                <a:solidFill>
                  <a:srgbClr val="1155CC"/>
                </a:solidFill>
                <a:latin typeface="Arial"/>
                <a:cs typeface="Arial"/>
              </a:rPr>
              <a:t>Investment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0" y="1417625"/>
            <a:ext cx="8229599" cy="5142600"/>
          </a:xfrm>
          <a:custGeom>
            <a:avLst/>
            <a:gdLst/>
            <a:ahLst/>
            <a:cxnLst/>
            <a:rect l="l" t="t" r="r" b="b"/>
            <a:pathLst>
              <a:path w="8229599" h="5142600">
                <a:moveTo>
                  <a:pt x="0" y="0"/>
                </a:moveTo>
                <a:lnTo>
                  <a:pt x="8229599" y="0"/>
                </a:lnTo>
                <a:lnTo>
                  <a:pt x="8229599" y="5142600"/>
                </a:lnTo>
                <a:lnTo>
                  <a:pt x="0" y="5142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" y="1417625"/>
            <a:ext cx="8229599" cy="5142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505200" y="4038600"/>
            <a:ext cx="685799" cy="380999"/>
          </a:xfrm>
          <a:custGeom>
            <a:avLst/>
            <a:gdLst/>
            <a:ahLst/>
            <a:cxnLst/>
            <a:rect l="l" t="t" r="r" b="b"/>
            <a:pathLst>
              <a:path w="685799" h="380999">
                <a:moveTo>
                  <a:pt x="0" y="0"/>
                </a:moveTo>
                <a:lnTo>
                  <a:pt x="685799" y="0"/>
                </a:lnTo>
                <a:lnTo>
                  <a:pt x="685799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6" name="Picture 5" descr="Hubs_Slide1_Overvi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1100" y="-1104900"/>
            <a:ext cx="6858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s_Slide2_Phas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9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s_Slide3_Phase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26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bs_Slide4_Phase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61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8"/>
          <p:cNvSpPr/>
          <p:nvPr/>
        </p:nvSpPr>
        <p:spPr>
          <a:xfrm>
            <a:off x="3886200" y="3429000"/>
            <a:ext cx="3849824" cy="2819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8342"/>
            <a:ext cx="8490174" cy="1116813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1" dirty="0" smtClean="0">
                <a:solidFill>
                  <a:schemeClr val="tx2"/>
                </a:solidFill>
              </a:rPr>
              <a:t>EV-Ready Transit Hubs = Smart City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256912"/>
            <a:ext cx="7391401" cy="5143888"/>
          </a:xfrm>
        </p:spPr>
        <p:txBody>
          <a:bodyPr/>
          <a:lstStyle/>
          <a:p>
            <a:r>
              <a:rPr lang="en-US" dirty="0" smtClean="0"/>
              <a:t>Each Hub is defined by key features: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Multi-modal, with car-sharing</a:t>
            </a:r>
          </a:p>
          <a:p>
            <a:r>
              <a:rPr lang="en-US" dirty="0"/>
              <a:t> </a:t>
            </a:r>
            <a:r>
              <a:rPr lang="en-US" dirty="0" smtClean="0"/>
              <a:t>    and bike-sharing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Greenway (Transit way) connections </a:t>
            </a:r>
          </a:p>
          <a:p>
            <a:r>
              <a:rPr lang="en-US" dirty="0"/>
              <a:t> </a:t>
            </a:r>
            <a:r>
              <a:rPr lang="en-US" dirty="0" smtClean="0"/>
              <a:t>    for active transportation (biking and walking),</a:t>
            </a:r>
          </a:p>
          <a:p>
            <a:r>
              <a:rPr lang="en-US" dirty="0"/>
              <a:t> </a:t>
            </a:r>
            <a:r>
              <a:rPr lang="en-US" dirty="0" smtClean="0"/>
              <a:t>    electric vehicles (zero emission) and </a:t>
            </a:r>
          </a:p>
          <a:p>
            <a:r>
              <a:rPr lang="en-US" dirty="0"/>
              <a:t> </a:t>
            </a:r>
            <a:r>
              <a:rPr lang="en-US" dirty="0" smtClean="0"/>
              <a:t>    bus rapid transit (BRT) from Hub to Hub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More than Transit; Hubs are also </a:t>
            </a:r>
          </a:p>
          <a:p>
            <a:r>
              <a:rPr lang="en-US" dirty="0" smtClean="0"/>
              <a:t>    Community spaces to promote local artists,</a:t>
            </a:r>
          </a:p>
          <a:p>
            <a:r>
              <a:rPr lang="en-US" dirty="0" smtClean="0"/>
              <a:t>    innovation, small businesses and </a:t>
            </a:r>
          </a:p>
          <a:p>
            <a:r>
              <a:rPr lang="en-US" dirty="0"/>
              <a:t> </a:t>
            </a:r>
            <a:r>
              <a:rPr lang="en-US" dirty="0" smtClean="0"/>
              <a:t>   entrepreneurship (i.e., </a:t>
            </a:r>
            <a:r>
              <a:rPr lang="en-US" dirty="0" err="1" smtClean="0"/>
              <a:t>ArtStart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Microgrids</a:t>
            </a:r>
            <a:r>
              <a:rPr lang="en-US" dirty="0" smtClean="0"/>
              <a:t>; clean energy independence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Public </a:t>
            </a:r>
            <a:r>
              <a:rPr lang="en-US" dirty="0" err="1" smtClean="0"/>
              <a:t>wifi</a:t>
            </a:r>
            <a:r>
              <a:rPr lang="en-US" dirty="0" smtClean="0"/>
              <a:t>; broadband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3657600" cy="426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22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 anchorCtr="1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F0BF986E-D20B-F949-ABF7-FF062055C716}" type="slidenum">
              <a:rPr lang="en-US" sz="2600" b="1">
                <a:solidFill>
                  <a:srgbClr val="FFFFFF"/>
                </a:solidFill>
              </a:rPr>
              <a:pPr algn="l" eaLnBrk="1" hangingPunct="1"/>
              <a:t>2</a:t>
            </a:fld>
            <a:endParaRPr lang="en-US" sz="2600" b="1">
              <a:solidFill>
                <a:srgbClr val="FFFFFF"/>
              </a:solidFill>
            </a:endParaRP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07975" y="833438"/>
            <a:ext cx="8836025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200" b="1" dirty="0" smtClean="0">
                <a:solidFill>
                  <a:srgbClr val="006666"/>
                </a:solidFill>
              </a:rPr>
              <a:t>EVs present multiple tiers of opportunity</a:t>
            </a:r>
            <a:endParaRPr lang="en-US" sz="3200" b="1" dirty="0">
              <a:solidFill>
                <a:srgbClr val="006666"/>
              </a:solidFill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823913" y="2057400"/>
            <a:ext cx="77073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None/>
            </a:pPr>
            <a:endParaRPr lang="en-US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Char char=""/>
            </a:pPr>
            <a:r>
              <a:rPr lang="en-US" sz="2000" dirty="0">
                <a:solidFill>
                  <a:srgbClr val="003366"/>
                </a:solidFill>
              </a:rPr>
              <a:t>EVs as clean </a:t>
            </a:r>
            <a:r>
              <a:rPr lang="en-US" sz="2000" dirty="0" smtClean="0">
                <a:solidFill>
                  <a:srgbClr val="003366"/>
                </a:solidFill>
              </a:rPr>
              <a:t>transportation, reduce emissions, climate benefit</a:t>
            </a:r>
            <a:endParaRPr lang="en-US" sz="2000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</a:pPr>
            <a:endParaRPr lang="en-US" sz="2000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Char char=""/>
            </a:pPr>
            <a:r>
              <a:rPr lang="en-US" sz="2000" dirty="0">
                <a:solidFill>
                  <a:srgbClr val="003366"/>
                </a:solidFill>
              </a:rPr>
              <a:t>EVs as mobile power management resources</a:t>
            </a: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</a:pPr>
            <a:endParaRPr lang="en-US" sz="2000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Char char=""/>
            </a:pPr>
            <a:r>
              <a:rPr lang="en-US" sz="2000" dirty="0">
                <a:solidFill>
                  <a:srgbClr val="003366"/>
                </a:solidFill>
              </a:rPr>
              <a:t>EVs as carbon credit purchase agreements</a:t>
            </a: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</a:pPr>
            <a:endParaRPr lang="en-US" sz="2000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Char char=""/>
            </a:pPr>
            <a:r>
              <a:rPr lang="en-US" sz="2000" dirty="0">
                <a:solidFill>
                  <a:srgbClr val="003366"/>
                </a:solidFill>
              </a:rPr>
              <a:t>EV charging as grid stabilization (smart grid, </a:t>
            </a:r>
            <a:r>
              <a:rPr lang="en-US" sz="2000" dirty="0" err="1">
                <a:solidFill>
                  <a:srgbClr val="003366"/>
                </a:solidFill>
              </a:rPr>
              <a:t>microgrid</a:t>
            </a:r>
            <a:r>
              <a:rPr lang="en-US" sz="2000" dirty="0">
                <a:solidFill>
                  <a:srgbClr val="003366"/>
                </a:solidFill>
              </a:rPr>
              <a:t>, auxiliary grid)</a:t>
            </a: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</a:pPr>
            <a:endParaRPr lang="en-US" sz="2000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Char char=""/>
            </a:pPr>
            <a:r>
              <a:rPr lang="en-US" sz="2000" dirty="0">
                <a:solidFill>
                  <a:srgbClr val="003366"/>
                </a:solidFill>
              </a:rPr>
              <a:t>EV Readiness - clean transportation as a matter of economic, environmental and national security</a:t>
            </a: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Char char=""/>
            </a:pPr>
            <a:endParaRPr lang="en-US" sz="2000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Char char=""/>
            </a:pPr>
            <a:r>
              <a:rPr lang="en-US" sz="2000" dirty="0">
                <a:solidFill>
                  <a:srgbClr val="003366"/>
                </a:solidFill>
              </a:rPr>
              <a:t>3D printed product design, prototyping, testing</a:t>
            </a: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Char char=""/>
            </a:pPr>
            <a:endParaRPr lang="en-US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Char char=""/>
            </a:pPr>
            <a:endParaRPr lang="en-US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</a:pPr>
            <a:endParaRPr lang="en-US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SzPct val="75000"/>
            </a:pPr>
            <a:endParaRPr lang="en-US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None/>
            </a:pPr>
            <a:endParaRPr lang="en-US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None/>
            </a:pPr>
            <a:endParaRPr lang="en-US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None/>
            </a:pPr>
            <a:endParaRPr lang="en-US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None/>
            </a:pPr>
            <a:endParaRPr lang="en-US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SzPct val="75000"/>
            </a:pPr>
            <a:endParaRPr lang="en-US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None/>
            </a:pPr>
            <a:endParaRPr lang="en-US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None/>
            </a:pPr>
            <a:endParaRPr lang="en-US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600"/>
              </a:spcBef>
              <a:buClr>
                <a:srgbClr val="003366"/>
              </a:buClr>
              <a:buSzPct val="75000"/>
              <a:buFont typeface="Wingdings" charset="0"/>
              <a:buNone/>
            </a:pPr>
            <a:endParaRPr lang="en-US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200"/>
              </a:spcBef>
              <a:buClr>
                <a:srgbClr val="003366"/>
              </a:buClr>
              <a:buSzPct val="75000"/>
              <a:buFont typeface="Wingdings" charset="0"/>
              <a:buNone/>
            </a:pPr>
            <a:endParaRPr lang="en-US" sz="800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200"/>
              </a:spcBef>
              <a:buClr>
                <a:srgbClr val="003366"/>
              </a:buClr>
              <a:buSzPct val="75000"/>
              <a:buFont typeface="Wingdings" charset="0"/>
              <a:buNone/>
            </a:pPr>
            <a:endParaRPr lang="en-US" sz="800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200"/>
              </a:spcBef>
              <a:buClr>
                <a:srgbClr val="003366"/>
              </a:buClr>
              <a:buSzPct val="75000"/>
              <a:buFont typeface="Wingdings" charset="0"/>
              <a:buNone/>
            </a:pPr>
            <a:endParaRPr lang="en-US" sz="800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200"/>
              </a:spcBef>
              <a:buSzPct val="75000"/>
            </a:pPr>
            <a:r>
              <a:rPr lang="en-US" sz="800" dirty="0">
                <a:solidFill>
                  <a:srgbClr val="003366"/>
                </a:solidFill>
              </a:rPr>
              <a:t>  </a:t>
            </a:r>
          </a:p>
          <a:p>
            <a:pPr algn="l" eaLnBrk="1" hangingPunct="1">
              <a:lnSpc>
                <a:spcPct val="80000"/>
              </a:lnSpc>
              <a:spcBef>
                <a:spcPts val="200"/>
              </a:spcBef>
              <a:buClr>
                <a:srgbClr val="003366"/>
              </a:buClr>
              <a:buSzPct val="75000"/>
              <a:buFont typeface="Wingdings" charset="0"/>
              <a:buNone/>
            </a:pPr>
            <a:endParaRPr lang="en-US" sz="800" dirty="0">
              <a:solidFill>
                <a:srgbClr val="003366"/>
              </a:solidFill>
            </a:endParaRPr>
          </a:p>
          <a:p>
            <a:pPr algn="l" eaLnBrk="1" hangingPunct="1">
              <a:lnSpc>
                <a:spcPct val="80000"/>
              </a:lnSpc>
              <a:spcBef>
                <a:spcPts val="200"/>
              </a:spcBef>
              <a:buClr>
                <a:srgbClr val="003366"/>
              </a:buClr>
              <a:buSzPct val="75000"/>
              <a:buFont typeface="Wingdings" charset="0"/>
              <a:buNone/>
            </a:pPr>
            <a:endParaRPr lang="en-US" sz="800" dirty="0">
              <a:solidFill>
                <a:srgbClr val="003366"/>
              </a:solidFill>
            </a:endParaRPr>
          </a:p>
        </p:txBody>
      </p:sp>
      <p:pic>
        <p:nvPicPr>
          <p:cNvPr id="5" name="Picture 1" descr="BEVI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727200" cy="80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3651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538" y="6697678"/>
            <a:ext cx="8015261" cy="0"/>
          </a:xfrm>
          <a:custGeom>
            <a:avLst/>
            <a:gdLst/>
            <a:ahLst/>
            <a:cxnLst/>
            <a:rect l="l" t="t" r="r" b="b"/>
            <a:pathLst>
              <a:path w="8015261">
                <a:moveTo>
                  <a:pt x="0" y="0"/>
                </a:moveTo>
                <a:lnTo>
                  <a:pt x="801526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1538" y="6697678"/>
            <a:ext cx="8015261" cy="0"/>
          </a:xfrm>
          <a:custGeom>
            <a:avLst/>
            <a:gdLst/>
            <a:ahLst/>
            <a:cxnLst/>
            <a:rect l="l" t="t" r="r" b="b"/>
            <a:pathLst>
              <a:path w="8015261">
                <a:moveTo>
                  <a:pt x="0" y="0"/>
                </a:moveTo>
                <a:lnTo>
                  <a:pt x="8015261" y="0"/>
                </a:lnTo>
              </a:path>
            </a:pathLst>
          </a:custGeom>
          <a:ln w="50799">
            <a:solidFill>
              <a:srgbClr val="CED4D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90600" y="444439"/>
            <a:ext cx="7315200" cy="6502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US" sz="4200" b="1" spc="-755" dirty="0" smtClean="0">
                <a:solidFill>
                  <a:srgbClr val="93C47D"/>
                </a:solidFill>
                <a:latin typeface="Arial"/>
                <a:cs typeface="Arial"/>
              </a:rPr>
              <a:t>CONNECTIN G   </a:t>
            </a:r>
            <a:r>
              <a:rPr sz="4200" b="1" spc="-755" dirty="0" smtClean="0">
                <a:solidFill>
                  <a:srgbClr val="93C47D"/>
                </a:solidFill>
                <a:latin typeface="Arial"/>
                <a:cs typeface="Arial"/>
              </a:rPr>
              <a:t>G</a:t>
            </a:r>
            <a:r>
              <a:rPr sz="4200" b="1" spc="-330" dirty="0" smtClean="0">
                <a:solidFill>
                  <a:srgbClr val="93C47D"/>
                </a:solidFill>
                <a:latin typeface="Arial"/>
                <a:cs typeface="Arial"/>
              </a:rPr>
              <a:t> </a:t>
            </a:r>
            <a:r>
              <a:rPr sz="4200" b="1" spc="-760" dirty="0" smtClean="0">
                <a:solidFill>
                  <a:srgbClr val="93C47D"/>
                </a:solidFill>
                <a:latin typeface="Arial"/>
                <a:cs typeface="Arial"/>
              </a:rPr>
              <a:t>R</a:t>
            </a:r>
            <a:r>
              <a:rPr sz="4200" b="1" spc="-330" dirty="0" smtClean="0">
                <a:solidFill>
                  <a:srgbClr val="93C47D"/>
                </a:solidFill>
                <a:latin typeface="Arial"/>
                <a:cs typeface="Arial"/>
              </a:rPr>
              <a:t> </a:t>
            </a:r>
            <a:r>
              <a:rPr sz="4200" b="1" spc="-1010" dirty="0" smtClean="0">
                <a:solidFill>
                  <a:srgbClr val="93C47D"/>
                </a:solidFill>
                <a:latin typeface="Arial"/>
                <a:cs typeface="Arial"/>
              </a:rPr>
              <a:t>E</a:t>
            </a:r>
            <a:r>
              <a:rPr sz="4200" b="1" spc="-330" dirty="0" smtClean="0">
                <a:solidFill>
                  <a:srgbClr val="93C47D"/>
                </a:solidFill>
                <a:latin typeface="Arial"/>
                <a:cs typeface="Arial"/>
              </a:rPr>
              <a:t> </a:t>
            </a:r>
            <a:r>
              <a:rPr sz="4200" b="1" spc="-1010" dirty="0" smtClean="0">
                <a:solidFill>
                  <a:srgbClr val="93C47D"/>
                </a:solidFill>
                <a:latin typeface="Arial"/>
                <a:cs typeface="Arial"/>
              </a:rPr>
              <a:t>E</a:t>
            </a:r>
            <a:r>
              <a:rPr sz="4200" b="1" spc="-330" dirty="0" smtClean="0">
                <a:solidFill>
                  <a:srgbClr val="93C47D"/>
                </a:solidFill>
                <a:latin typeface="Arial"/>
                <a:cs typeface="Arial"/>
              </a:rPr>
              <a:t> </a:t>
            </a:r>
            <a:r>
              <a:rPr sz="4200" b="1" spc="-640" dirty="0" smtClean="0">
                <a:solidFill>
                  <a:srgbClr val="93C47D"/>
                </a:solidFill>
                <a:latin typeface="Arial"/>
                <a:cs typeface="Arial"/>
              </a:rPr>
              <a:t>N</a:t>
            </a:r>
            <a:r>
              <a:rPr sz="4200" b="1" spc="-315" dirty="0" smtClean="0">
                <a:solidFill>
                  <a:srgbClr val="93C47D"/>
                </a:solidFill>
                <a:latin typeface="Arial"/>
                <a:cs typeface="Arial"/>
              </a:rPr>
              <a:t> </a:t>
            </a:r>
            <a:r>
              <a:rPr sz="4200" b="1" spc="-994" dirty="0" smtClean="0">
                <a:latin typeface="Arial"/>
                <a:cs typeface="Arial"/>
              </a:rPr>
              <a:t>W</a:t>
            </a:r>
            <a:r>
              <a:rPr sz="4200" b="1" spc="-330" dirty="0" smtClean="0">
                <a:latin typeface="Arial"/>
                <a:cs typeface="Arial"/>
              </a:rPr>
              <a:t> </a:t>
            </a:r>
            <a:r>
              <a:rPr sz="4200" b="1" spc="-760" dirty="0" smtClean="0">
                <a:latin typeface="Arial"/>
                <a:cs typeface="Arial"/>
              </a:rPr>
              <a:t>A</a:t>
            </a:r>
            <a:r>
              <a:rPr sz="4200" b="1" spc="-330" dirty="0" smtClean="0">
                <a:latin typeface="Arial"/>
                <a:cs typeface="Arial"/>
              </a:rPr>
              <a:t> </a:t>
            </a:r>
            <a:r>
              <a:rPr sz="4200" b="1" spc="-705" dirty="0" smtClean="0">
                <a:latin typeface="Arial"/>
                <a:cs typeface="Arial"/>
              </a:rPr>
              <a:t>Y</a:t>
            </a:r>
            <a:r>
              <a:rPr sz="4200" b="1" spc="-330" dirty="0" smtClean="0">
                <a:latin typeface="Arial"/>
                <a:cs typeface="Arial"/>
              </a:rPr>
              <a:t> </a:t>
            </a:r>
            <a:r>
              <a:rPr sz="4200" b="1" spc="-645" dirty="0" smtClean="0">
                <a:latin typeface="Arial"/>
                <a:cs typeface="Arial"/>
              </a:rPr>
              <a:t>S</a:t>
            </a:r>
            <a:endParaRPr sz="42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4149" y="1413202"/>
            <a:ext cx="5469582" cy="4605324"/>
          </a:xfrm>
          <a:custGeom>
            <a:avLst/>
            <a:gdLst/>
            <a:ahLst/>
            <a:cxnLst/>
            <a:rect l="l" t="t" r="r" b="b"/>
            <a:pathLst>
              <a:path w="5469582" h="4605324">
                <a:moveTo>
                  <a:pt x="0" y="0"/>
                </a:moveTo>
                <a:lnTo>
                  <a:pt x="5469582" y="0"/>
                </a:lnTo>
                <a:lnTo>
                  <a:pt x="5469582" y="4605324"/>
                </a:lnTo>
                <a:lnTo>
                  <a:pt x="0" y="46053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150" y="1219200"/>
            <a:ext cx="8678850" cy="5638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BaltimoreLink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88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788988" y="2362200"/>
            <a:ext cx="8355012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600" i="1" dirty="0"/>
              <a:t>1st Pillar - Expanded generation and use of renewable energy </a:t>
            </a:r>
          </a:p>
          <a:p>
            <a:pPr algn="l"/>
            <a:r>
              <a:rPr lang="en-US" sz="1600" i="1" dirty="0"/>
              <a:t>                 (</a:t>
            </a:r>
            <a:r>
              <a:rPr lang="en-US" sz="1600" dirty="0"/>
              <a:t>Wind, solar, biomass, geothermal and wave power are key)</a:t>
            </a:r>
          </a:p>
          <a:p>
            <a:pPr algn="l"/>
            <a:r>
              <a:rPr lang="en-US" sz="1600" i="1" dirty="0"/>
              <a:t> </a:t>
            </a:r>
            <a:endParaRPr lang="en-US" sz="1600" dirty="0"/>
          </a:p>
          <a:p>
            <a:pPr algn="l"/>
            <a:r>
              <a:rPr lang="en-US" sz="1600" i="1" dirty="0"/>
              <a:t>2nd Pillar - Buildings as power plants </a:t>
            </a:r>
            <a:endParaRPr lang="en-US" sz="1600" dirty="0"/>
          </a:p>
          <a:p>
            <a:pPr algn="l"/>
            <a:r>
              <a:rPr lang="en-US" sz="1600" dirty="0"/>
              <a:t>	- Shifting from centralized power generation and distribution</a:t>
            </a:r>
          </a:p>
          <a:p>
            <a:pPr algn="l"/>
            <a:r>
              <a:rPr lang="en-US" sz="1600" dirty="0"/>
              <a:t>	- Buildings will become "</a:t>
            </a:r>
            <a:r>
              <a:rPr lang="en-US" sz="1600" dirty="0" err="1"/>
              <a:t>prosumers</a:t>
            </a:r>
            <a:r>
              <a:rPr lang="en-US" sz="1600" dirty="0"/>
              <a:t>' - producing consumers</a:t>
            </a:r>
          </a:p>
          <a:p>
            <a:pPr algn="l"/>
            <a:r>
              <a:rPr lang="en-US" sz="1600" dirty="0"/>
              <a:t>	- Homes, schools, offices and factories will become part of a network of  </a:t>
            </a:r>
          </a:p>
          <a:p>
            <a:pPr algn="l"/>
            <a:r>
              <a:rPr lang="en-US" sz="1600" dirty="0"/>
              <a:t>                  renewable power plants</a:t>
            </a:r>
          </a:p>
          <a:p>
            <a:pPr algn="l"/>
            <a:r>
              <a:rPr lang="en-US" sz="1600" dirty="0"/>
              <a:t>       	- Converting all </a:t>
            </a:r>
            <a:r>
              <a:rPr lang="en-US" sz="1600" dirty="0" smtClean="0"/>
              <a:t>buildings </a:t>
            </a:r>
            <a:r>
              <a:rPr lang="en-US" sz="1600" dirty="0"/>
              <a:t>to produce power through solar, wind and other  </a:t>
            </a:r>
          </a:p>
          <a:p>
            <a:pPr algn="l"/>
            <a:r>
              <a:rPr lang="en-US" sz="1600" i="1" dirty="0"/>
              <a:t>                  </a:t>
            </a:r>
            <a:r>
              <a:rPr lang="en-US" sz="1600" dirty="0"/>
              <a:t>renewable forms of energy</a:t>
            </a:r>
          </a:p>
          <a:p>
            <a:pPr algn="l"/>
            <a:endParaRPr lang="en-US" sz="1600" i="1" dirty="0"/>
          </a:p>
          <a:p>
            <a:pPr algn="l"/>
            <a:r>
              <a:rPr lang="en-US" sz="1600" i="1" dirty="0"/>
              <a:t>3rd Pillar - Energy Storage (secondary market for EV batteries, fuel cells, NiMH, hydrogen)</a:t>
            </a:r>
            <a:endParaRPr lang="en-US" sz="1600" dirty="0"/>
          </a:p>
          <a:p>
            <a:pPr algn="l"/>
            <a:r>
              <a:rPr lang="en-US" sz="1600" dirty="0"/>
              <a:t> </a:t>
            </a:r>
          </a:p>
          <a:p>
            <a:pPr algn="l"/>
            <a:r>
              <a:rPr lang="en-US" sz="1600" i="1" dirty="0"/>
              <a:t>4th Pillar - Development of the Inter-Grid</a:t>
            </a:r>
            <a:r>
              <a:rPr lang="en-US" sz="1600" dirty="0"/>
              <a:t>		</a:t>
            </a:r>
          </a:p>
          <a:p>
            <a:pPr algn="l"/>
            <a:r>
              <a:rPr lang="en-US" sz="1600" dirty="0"/>
              <a:t> </a:t>
            </a:r>
          </a:p>
          <a:p>
            <a:pPr algn="l"/>
            <a:r>
              <a:rPr lang="en-US" sz="1600" i="1" dirty="0"/>
              <a:t>5th Pillar - EVs:  clean, zero emission transportation using electricity and </a:t>
            </a:r>
            <a:r>
              <a:rPr lang="en-US" sz="1600" i="1" dirty="0" err="1"/>
              <a:t>renewables</a:t>
            </a:r>
            <a:r>
              <a:rPr lang="en-US" i="1" dirty="0" err="1"/>
              <a:t>clean</a:t>
            </a:r>
            <a:r>
              <a:rPr lang="en-US" i="1" dirty="0"/>
              <a:t> electrons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27113" y="1276350"/>
            <a:ext cx="65532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Arial Unicode MS" charset="0"/>
              </a:rPr>
              <a:t>Vision of our Energy Future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cs typeface="Arial Unicode MS" charset="0"/>
              </a:rPr>
              <a:t>(Rifkin)</a:t>
            </a:r>
          </a:p>
        </p:txBody>
      </p:sp>
      <p:pic>
        <p:nvPicPr>
          <p:cNvPr id="31747" name="Picture 1" descr="BEVI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275" y="0"/>
            <a:ext cx="20923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33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762000" y="419100"/>
            <a:ext cx="7924800" cy="1371599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New energy model is localized, with homes as “Micro Power Plants”  </a:t>
            </a:r>
            <a:br>
              <a:rPr lang="en-US" sz="2800" dirty="0">
                <a:latin typeface="Arial" charset="0"/>
              </a:rPr>
            </a:br>
            <a:endParaRPr lang="en-US" sz="2800" dirty="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209800"/>
            <a:ext cx="4343400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l">
              <a:buFont typeface="Arial"/>
              <a:buChar char="•"/>
              <a:defRPr/>
            </a:pPr>
            <a:r>
              <a:rPr lang="en-US" dirty="0"/>
              <a:t>Solar Power converts sunlight into direct current (DC)</a:t>
            </a:r>
          </a:p>
          <a:p>
            <a:pPr algn="l">
              <a:defRPr/>
            </a:pPr>
            <a:endParaRPr lang="en-US" dirty="0"/>
          </a:p>
          <a:p>
            <a:pPr marL="285750" indent="-285750" algn="l">
              <a:buFont typeface="Arial"/>
              <a:buChar char="•"/>
              <a:defRPr/>
            </a:pPr>
            <a:r>
              <a:rPr lang="en-US" dirty="0"/>
              <a:t>Inverter converts  direct current to alternating current (AC)</a:t>
            </a:r>
          </a:p>
          <a:p>
            <a:pPr marL="285750" indent="-285750" algn="l">
              <a:buFont typeface="Arial"/>
              <a:buChar char="•"/>
              <a:defRPr/>
            </a:pPr>
            <a:endParaRPr lang="en-US" dirty="0"/>
          </a:p>
          <a:p>
            <a:pPr marL="285750" indent="-285750" algn="l">
              <a:buFont typeface="Arial"/>
              <a:buChar char="•"/>
              <a:defRPr/>
            </a:pPr>
            <a:r>
              <a:rPr lang="en-US" dirty="0"/>
              <a:t>AC power travels from inverter to electrical panel (breaker box)</a:t>
            </a:r>
          </a:p>
          <a:p>
            <a:pPr marL="285750" indent="-285750" algn="l">
              <a:buFont typeface="Arial"/>
              <a:buChar char="•"/>
              <a:defRPr/>
            </a:pPr>
            <a:endParaRPr lang="en-US" dirty="0"/>
          </a:p>
          <a:p>
            <a:pPr marL="285750" indent="-285750" algn="l">
              <a:buFont typeface="Arial"/>
              <a:buChar char="•"/>
              <a:defRPr/>
            </a:pPr>
            <a:r>
              <a:rPr lang="en-US" dirty="0"/>
              <a:t>Utility meter continually measures your electrical supply; spins back-</a:t>
            </a:r>
          </a:p>
          <a:p>
            <a:pPr algn="l">
              <a:defRPr/>
            </a:pPr>
            <a:r>
              <a:rPr lang="en-US" dirty="0"/>
              <a:t>    ward if you have more power than you</a:t>
            </a:r>
          </a:p>
          <a:p>
            <a:pPr algn="l">
              <a:defRPr/>
            </a:pPr>
            <a:r>
              <a:rPr lang="en-US" dirty="0"/>
              <a:t>    need (energy credit)</a:t>
            </a:r>
          </a:p>
          <a:p>
            <a:pPr marL="285750" indent="-285750" algn="l">
              <a:buFont typeface="Arial"/>
              <a:buChar char="•"/>
              <a:defRPr/>
            </a:pPr>
            <a:endParaRPr lang="en-US" dirty="0"/>
          </a:p>
          <a:p>
            <a:pPr marL="285750" indent="-285750" algn="l">
              <a:buFont typeface="Arial"/>
              <a:buChar char="•"/>
              <a:defRPr/>
            </a:pPr>
            <a:r>
              <a:rPr lang="en-US" dirty="0"/>
              <a:t>EV charging station re-charges your EV</a:t>
            </a:r>
          </a:p>
          <a:p>
            <a:pPr algn="l">
              <a:defRPr/>
            </a:pPr>
            <a:endParaRPr lang="en-US" dirty="0"/>
          </a:p>
        </p:txBody>
      </p:sp>
      <p:pic>
        <p:nvPicPr>
          <p:cNvPr id="3481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572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7"/>
          <p:cNvSpPr txBox="1">
            <a:spLocks noChangeArrowheads="1"/>
          </p:cNvSpPr>
          <p:nvPr/>
        </p:nvSpPr>
        <p:spPr bwMode="auto">
          <a:xfrm>
            <a:off x="5410200" y="5257800"/>
            <a:ext cx="3124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http://www.solarcity.com/residential/electric-vehicle-charging-stations.aspx</a:t>
            </a:r>
          </a:p>
        </p:txBody>
      </p:sp>
    </p:spTree>
    <p:extLst>
      <p:ext uri="{BB962C8B-B14F-4D97-AF65-F5344CB8AC3E}">
        <p14:creationId xmlns:p14="http://schemas.microsoft.com/office/powerpoint/2010/main" val="98986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5999163" y="1501775"/>
            <a:ext cx="4495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600">
              <a:solidFill>
                <a:schemeClr val="accent1"/>
              </a:solidFill>
              <a:latin typeface="GE Inspira Pitch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1600">
              <a:solidFill>
                <a:schemeClr val="accent1"/>
              </a:solidFill>
              <a:latin typeface="GE Inspira Pitch" charset="0"/>
            </a:endParaRPr>
          </a:p>
        </p:txBody>
      </p:sp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76200" y="0"/>
            <a:ext cx="9144000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>
              <a:lnSpc>
                <a:spcPct val="95000"/>
              </a:lnSpc>
            </a:pPr>
            <a:endParaRPr lang="en-US" sz="3600">
              <a:solidFill>
                <a:srgbClr val="4157AD"/>
              </a:solidFill>
            </a:endParaRPr>
          </a:p>
        </p:txBody>
      </p:sp>
      <p:sp>
        <p:nvSpPr>
          <p:cNvPr id="32771" name="Rectangle 18"/>
          <p:cNvSpPr>
            <a:spLocks noGrp="1" noChangeArrowheads="1"/>
          </p:cNvSpPr>
          <p:nvPr>
            <p:ph type="title"/>
          </p:nvPr>
        </p:nvSpPr>
        <p:spPr>
          <a:xfrm>
            <a:off x="393700" y="436563"/>
            <a:ext cx="8636000" cy="1065212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GE Inspira Pitch" charset="0"/>
              </a:rPr>
              <a:t>Old energy model is distributed </a:t>
            </a:r>
            <a:r>
              <a:rPr lang="en-US" sz="3200" dirty="0" smtClean="0">
                <a:latin typeface="GE Inspira Pitch" charset="0"/>
              </a:rPr>
              <a:t>power</a:t>
            </a:r>
            <a:endParaRPr lang="en-US" sz="2400" dirty="0">
              <a:latin typeface="GE Inspira Pitch" charset="0"/>
            </a:endParaRPr>
          </a:p>
        </p:txBody>
      </p:sp>
      <p:pic>
        <p:nvPicPr>
          <p:cNvPr id="32772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943100"/>
            <a:ext cx="9588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3" name="Group 22"/>
          <p:cNvGrpSpPr>
            <a:grpSpLocks/>
          </p:cNvGrpSpPr>
          <p:nvPr/>
        </p:nvGrpSpPr>
        <p:grpSpPr bwMode="auto">
          <a:xfrm>
            <a:off x="2944813" y="4584700"/>
            <a:ext cx="1095375" cy="1006475"/>
            <a:chOff x="3984" y="1536"/>
            <a:chExt cx="690" cy="634"/>
          </a:xfrm>
        </p:grpSpPr>
        <p:sp>
          <p:nvSpPr>
            <p:cNvPr id="32796" name="Text Box 23"/>
            <p:cNvSpPr txBox="1">
              <a:spLocks noChangeArrowheads="1"/>
            </p:cNvSpPr>
            <p:nvPr/>
          </p:nvSpPr>
          <p:spPr bwMode="auto">
            <a:xfrm>
              <a:off x="3984" y="1920"/>
              <a:ext cx="6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>
                  <a:latin typeface="GE Inspira Pitch" charset="0"/>
                </a:rPr>
                <a:t>General Purpose</a:t>
              </a:r>
            </a:p>
            <a:p>
              <a:pPr eaLnBrk="1" hangingPunct="1"/>
              <a:r>
                <a:rPr lang="en-US" sz="1000" b="1">
                  <a:latin typeface="GE Inspira Pitch" charset="0"/>
                </a:rPr>
                <a:t>Transformers</a:t>
              </a:r>
            </a:p>
          </p:txBody>
        </p:sp>
        <p:grpSp>
          <p:nvGrpSpPr>
            <p:cNvPr id="32797" name="Group 24"/>
            <p:cNvGrpSpPr>
              <a:grpSpLocks/>
            </p:cNvGrpSpPr>
            <p:nvPr/>
          </p:nvGrpSpPr>
          <p:grpSpPr bwMode="auto">
            <a:xfrm>
              <a:off x="4006" y="1536"/>
              <a:ext cx="625" cy="396"/>
              <a:chOff x="1604" y="1694"/>
              <a:chExt cx="686" cy="504"/>
            </a:xfrm>
          </p:grpSpPr>
          <p:pic>
            <p:nvPicPr>
              <p:cNvPr id="32798" name="Picture 2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4" y="1694"/>
                <a:ext cx="685" cy="5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799" name="Rectangle 26"/>
              <p:cNvSpPr>
                <a:spLocks noChangeArrowheads="1"/>
              </p:cNvSpPr>
              <p:nvPr/>
            </p:nvSpPr>
            <p:spPr bwMode="auto">
              <a:xfrm>
                <a:off x="1604" y="2196"/>
                <a:ext cx="686" cy="2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2774" name="Picture 2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5" y="1819275"/>
            <a:ext cx="12192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Rectangle 28"/>
          <p:cNvSpPr>
            <a:spLocks noChangeArrowheads="1"/>
          </p:cNvSpPr>
          <p:nvPr/>
        </p:nvSpPr>
        <p:spPr bwMode="auto">
          <a:xfrm>
            <a:off x="2863850" y="3343275"/>
            <a:ext cx="122078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000"/>
              <a:t>Utility Transformer</a:t>
            </a:r>
          </a:p>
        </p:txBody>
      </p:sp>
      <p:grpSp>
        <p:nvGrpSpPr>
          <p:cNvPr id="32776" name="Group 29"/>
          <p:cNvGrpSpPr>
            <a:grpSpLocks/>
          </p:cNvGrpSpPr>
          <p:nvPr/>
        </p:nvGrpSpPr>
        <p:grpSpPr bwMode="auto">
          <a:xfrm>
            <a:off x="7388225" y="2189163"/>
            <a:ext cx="1484313" cy="1365250"/>
            <a:chOff x="472" y="1847"/>
            <a:chExt cx="935" cy="860"/>
          </a:xfrm>
        </p:grpSpPr>
        <p:pic>
          <p:nvPicPr>
            <p:cNvPr id="32794" name="Picture 30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1847"/>
              <a:ext cx="935" cy="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95" name="Text Box 31"/>
            <p:cNvSpPr txBox="1">
              <a:spLocks noChangeArrowheads="1"/>
            </p:cNvSpPr>
            <p:nvPr/>
          </p:nvSpPr>
          <p:spPr bwMode="auto">
            <a:xfrm>
              <a:off x="548" y="2457"/>
              <a:ext cx="7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>
                  <a:latin typeface="GE Inspira Pitch" charset="0"/>
                </a:rPr>
                <a:t>Switchboards</a:t>
              </a:r>
            </a:p>
            <a:p>
              <a:pPr eaLnBrk="1" hangingPunct="1"/>
              <a:r>
                <a:rPr lang="en-US" sz="1000" b="1">
                  <a:latin typeface="GE Inspira Pitch" charset="0"/>
                </a:rPr>
                <a:t>And Panelboards</a:t>
              </a:r>
            </a:p>
          </p:txBody>
        </p:sp>
      </p:grpSp>
      <p:grpSp>
        <p:nvGrpSpPr>
          <p:cNvPr id="32777" name="Group 32"/>
          <p:cNvGrpSpPr>
            <a:grpSpLocks/>
          </p:cNvGrpSpPr>
          <p:nvPr/>
        </p:nvGrpSpPr>
        <p:grpSpPr bwMode="auto">
          <a:xfrm>
            <a:off x="5057775" y="2019300"/>
            <a:ext cx="1473200" cy="1536700"/>
            <a:chOff x="2785" y="607"/>
            <a:chExt cx="928" cy="968"/>
          </a:xfrm>
        </p:grpSpPr>
        <p:pic>
          <p:nvPicPr>
            <p:cNvPr id="32792" name="Picture 33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" y="607"/>
              <a:ext cx="661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93" name="Text Box 34"/>
            <p:cNvSpPr txBox="1">
              <a:spLocks noChangeArrowheads="1"/>
            </p:cNvSpPr>
            <p:nvPr/>
          </p:nvSpPr>
          <p:spPr bwMode="auto">
            <a:xfrm>
              <a:off x="2785" y="1421"/>
              <a:ext cx="9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b="1">
                  <a:latin typeface="GE Inspira Pitch" charset="0"/>
                </a:rPr>
                <a:t>Switchgear</a:t>
              </a:r>
            </a:p>
          </p:txBody>
        </p:sp>
      </p:grpSp>
      <p:sp>
        <p:nvSpPr>
          <p:cNvPr id="32778" name="Text Box 35"/>
          <p:cNvSpPr txBox="1">
            <a:spLocks noChangeArrowheads="1"/>
          </p:cNvSpPr>
          <p:nvPr/>
        </p:nvSpPr>
        <p:spPr bwMode="auto">
          <a:xfrm>
            <a:off x="5111750" y="5710238"/>
            <a:ext cx="977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1">
                <a:latin typeface="GE Inspira Pitch" charset="0"/>
              </a:rPr>
              <a:t>Load Centers</a:t>
            </a:r>
          </a:p>
        </p:txBody>
      </p:sp>
      <p:pic>
        <p:nvPicPr>
          <p:cNvPr id="32779" name="Picture 36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391025"/>
            <a:ext cx="542925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Text Box 43"/>
          <p:cNvSpPr txBox="1">
            <a:spLocks noChangeArrowheads="1"/>
          </p:cNvSpPr>
          <p:nvPr/>
        </p:nvSpPr>
        <p:spPr bwMode="auto">
          <a:xfrm>
            <a:off x="847725" y="3352800"/>
            <a:ext cx="977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1">
                <a:latin typeface="GE Inspira Pitch" charset="0"/>
              </a:rPr>
              <a:t>Utility Supply</a:t>
            </a:r>
          </a:p>
        </p:txBody>
      </p:sp>
      <p:sp>
        <p:nvSpPr>
          <p:cNvPr id="32781" name="Rectangle 46"/>
          <p:cNvSpPr>
            <a:spLocks noChangeArrowheads="1"/>
          </p:cNvSpPr>
          <p:nvPr/>
        </p:nvSpPr>
        <p:spPr bwMode="auto">
          <a:xfrm>
            <a:off x="7169150" y="5813425"/>
            <a:ext cx="10302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/>
              <a:t>GE WattStation</a:t>
            </a:r>
          </a:p>
        </p:txBody>
      </p:sp>
      <p:pic>
        <p:nvPicPr>
          <p:cNvPr id="32782" name="Picture 47" descr="D:\Documents and Settings\208035088\My Documents\1 - Products\5 - Submetering\Pictures\submeter 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4495800"/>
            <a:ext cx="709612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3" name="Text Box 48"/>
          <p:cNvSpPr txBox="1">
            <a:spLocks noChangeArrowheads="1"/>
          </p:cNvSpPr>
          <p:nvPr/>
        </p:nvSpPr>
        <p:spPr bwMode="auto">
          <a:xfrm>
            <a:off x="676275" y="5451475"/>
            <a:ext cx="936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1">
                <a:latin typeface="GE Inspira Pitch" charset="0"/>
              </a:rPr>
              <a:t>Sub-metering</a:t>
            </a:r>
          </a:p>
        </p:txBody>
      </p:sp>
      <p:cxnSp>
        <p:nvCxnSpPr>
          <p:cNvPr id="32784" name="AutoShape 53"/>
          <p:cNvCxnSpPr>
            <a:cxnSpLocks noChangeShapeType="1"/>
            <a:stCxn id="32795" idx="2"/>
          </p:cNvCxnSpPr>
          <p:nvPr/>
        </p:nvCxnSpPr>
        <p:spPr bwMode="auto">
          <a:xfrm rot="5400000">
            <a:off x="4202907" y="629444"/>
            <a:ext cx="941387" cy="6791325"/>
          </a:xfrm>
          <a:prstGeom prst="bentConnector3">
            <a:avLst>
              <a:gd name="adj1" fmla="val 50000"/>
            </a:avLst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785" name="Picture 55" descr="D:\Documents and Settings\220019515\My Documents\My Pictures\EV\WattStation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208463"/>
            <a:ext cx="63976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6" name="Notched Right Arrow 3"/>
          <p:cNvSpPr>
            <a:spLocks noChangeArrowheads="1"/>
          </p:cNvSpPr>
          <p:nvPr/>
        </p:nvSpPr>
        <p:spPr bwMode="auto">
          <a:xfrm>
            <a:off x="1631950" y="2579688"/>
            <a:ext cx="1055688" cy="212725"/>
          </a:xfrm>
          <a:prstGeom prst="notchedRightArrow">
            <a:avLst>
              <a:gd name="adj1" fmla="val 50000"/>
              <a:gd name="adj2" fmla="val 49994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7" name="Notched Right Arrow 38"/>
          <p:cNvSpPr>
            <a:spLocks noChangeArrowheads="1"/>
          </p:cNvSpPr>
          <p:nvPr/>
        </p:nvSpPr>
        <p:spPr bwMode="auto">
          <a:xfrm>
            <a:off x="6380163" y="2644775"/>
            <a:ext cx="1217612" cy="212725"/>
          </a:xfrm>
          <a:prstGeom prst="notchedRightArrow">
            <a:avLst>
              <a:gd name="adj1" fmla="val 50000"/>
              <a:gd name="adj2" fmla="val 49978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8" name="Notched Right Arrow 39"/>
          <p:cNvSpPr>
            <a:spLocks noChangeArrowheads="1"/>
          </p:cNvSpPr>
          <p:nvPr/>
        </p:nvSpPr>
        <p:spPr bwMode="auto">
          <a:xfrm>
            <a:off x="4084638" y="2611438"/>
            <a:ext cx="1055687" cy="212725"/>
          </a:xfrm>
          <a:prstGeom prst="notchedRightArrow">
            <a:avLst>
              <a:gd name="adj1" fmla="val 50000"/>
              <a:gd name="adj2" fmla="val 49994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89" name="Notched Right Arrow 40"/>
          <p:cNvSpPr>
            <a:spLocks noChangeArrowheads="1"/>
          </p:cNvSpPr>
          <p:nvPr/>
        </p:nvSpPr>
        <p:spPr bwMode="auto">
          <a:xfrm>
            <a:off x="1701800" y="4897438"/>
            <a:ext cx="1055688" cy="212725"/>
          </a:xfrm>
          <a:prstGeom prst="notchedRightArrow">
            <a:avLst>
              <a:gd name="adj1" fmla="val 50000"/>
              <a:gd name="adj2" fmla="val 49994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0" name="Notched Right Arrow 41"/>
          <p:cNvSpPr>
            <a:spLocks noChangeArrowheads="1"/>
          </p:cNvSpPr>
          <p:nvPr/>
        </p:nvSpPr>
        <p:spPr bwMode="auto">
          <a:xfrm>
            <a:off x="4121150" y="4841875"/>
            <a:ext cx="1054100" cy="211138"/>
          </a:xfrm>
          <a:prstGeom prst="notchedRightArrow">
            <a:avLst>
              <a:gd name="adj1" fmla="val 50000"/>
              <a:gd name="adj2" fmla="val 50295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1" name="Notched Right Arrow 42"/>
          <p:cNvSpPr>
            <a:spLocks noChangeArrowheads="1"/>
          </p:cNvSpPr>
          <p:nvPr/>
        </p:nvSpPr>
        <p:spPr bwMode="auto">
          <a:xfrm>
            <a:off x="6049963" y="4911725"/>
            <a:ext cx="1252537" cy="198438"/>
          </a:xfrm>
          <a:prstGeom prst="notchedRightArrow">
            <a:avLst>
              <a:gd name="adj1" fmla="val 50000"/>
              <a:gd name="adj2" fmla="val 50204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090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533399" y="274637"/>
            <a:ext cx="8413677" cy="1143000"/>
          </a:xfrm>
        </p:spPr>
        <p:txBody>
          <a:bodyPr/>
          <a:lstStyle/>
          <a:p>
            <a:r>
              <a:rPr lang="en-US" sz="2400" b="1" dirty="0" smtClean="0">
                <a:latin typeface="Arial" charset="0"/>
              </a:rPr>
              <a:t>EV-Ready Transit Hubs will help drive our clean, active transportation future and these benefits: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24578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355C99-82CF-AD42-BADC-8CBE1BBA985B}" type="slidenum">
              <a:rPr lang="en-US" sz="2600">
                <a:solidFill>
                  <a:schemeClr val="bg1"/>
                </a:solidFill>
              </a:rPr>
              <a:pPr/>
              <a:t>25</a:t>
            </a:fld>
            <a:endParaRPr lang="en-US" sz="2600">
              <a:solidFill>
                <a:schemeClr val="bg1"/>
              </a:solidFill>
            </a:endParaRPr>
          </a:p>
        </p:txBody>
      </p:sp>
      <p:sp>
        <p:nvSpPr>
          <p:cNvPr id="24579" name="TextBox 6"/>
          <p:cNvSpPr txBox="1">
            <a:spLocks noChangeArrowheads="1"/>
          </p:cNvSpPr>
          <p:nvPr/>
        </p:nvSpPr>
        <p:spPr bwMode="auto">
          <a:xfrm>
            <a:off x="84138" y="1711376"/>
            <a:ext cx="5299075" cy="452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>
              <a:buFont typeface="Arial" charset="0"/>
              <a:buChar char="•"/>
            </a:pPr>
            <a:r>
              <a:rPr lang="en-US" sz="1800" dirty="0"/>
              <a:t>  </a:t>
            </a:r>
            <a:r>
              <a:rPr lang="en-US" sz="1800" dirty="0" smtClean="0"/>
              <a:t> Mitigate </a:t>
            </a:r>
            <a:r>
              <a:rPr lang="en-US" sz="1800" dirty="0"/>
              <a:t>Traffic </a:t>
            </a:r>
            <a:r>
              <a:rPr lang="en-US" sz="1800" dirty="0" smtClean="0"/>
              <a:t>Congestion</a:t>
            </a:r>
          </a:p>
          <a:p>
            <a:pPr lvl="1"/>
            <a:endParaRPr lang="en-US" sz="1800" dirty="0"/>
          </a:p>
          <a:p>
            <a:pPr lvl="1" algn="l">
              <a:buFont typeface="Arial" charset="0"/>
              <a:buChar char="•"/>
            </a:pPr>
            <a:r>
              <a:rPr lang="en-US" sz="1800" dirty="0" smtClean="0"/>
              <a:t>   Assure high quality of life, mobility, access </a:t>
            </a:r>
            <a:r>
              <a:rPr lang="en-US" sz="1800" dirty="0" smtClean="0"/>
              <a:t>                   </a:t>
            </a:r>
            <a:endParaRPr lang="en-US" sz="1800" dirty="0" smtClean="0"/>
          </a:p>
          <a:p>
            <a:pPr lvl="1" algn="l"/>
            <a:r>
              <a:rPr lang="en-US" sz="1800" dirty="0" smtClean="0"/>
              <a:t>     </a:t>
            </a:r>
            <a:r>
              <a:rPr lang="en-US" sz="1800" dirty="0" smtClean="0"/>
              <a:t>to work</a:t>
            </a:r>
            <a:r>
              <a:rPr lang="en-US" sz="1800" dirty="0" smtClean="0"/>
              <a:t>, home and </a:t>
            </a:r>
            <a:r>
              <a:rPr lang="en-US" sz="1800" dirty="0" smtClean="0"/>
              <a:t>play</a:t>
            </a:r>
          </a:p>
          <a:p>
            <a:pPr lvl="1" algn="l"/>
            <a:endParaRPr lang="en-US" sz="1800" dirty="0"/>
          </a:p>
          <a:p>
            <a:pPr marL="742950" lvl="1" indent="-285750" algn="l">
              <a:buFont typeface="Arial"/>
              <a:buChar char="•"/>
            </a:pPr>
            <a:r>
              <a:rPr lang="en-US" sz="1800" dirty="0" smtClean="0"/>
              <a:t>Reduce </a:t>
            </a:r>
            <a:r>
              <a:rPr lang="en-US" sz="1800" dirty="0"/>
              <a:t>emissions (burn</a:t>
            </a:r>
            <a:r>
              <a:rPr lang="en-US" sz="1800" dirty="0" smtClean="0"/>
              <a:t>) for clean air</a:t>
            </a:r>
            <a:r>
              <a:rPr lang="en-US" sz="1800" dirty="0" smtClean="0"/>
              <a:t>/      water</a:t>
            </a:r>
            <a:endParaRPr lang="en-US" sz="1800" dirty="0"/>
          </a:p>
          <a:p>
            <a:pPr lvl="1" algn="l">
              <a:buFont typeface="Arial" charset="0"/>
              <a:buChar char="•"/>
            </a:pPr>
            <a:endParaRPr lang="en-US" sz="1800" dirty="0"/>
          </a:p>
          <a:p>
            <a:pPr lvl="1" algn="l">
              <a:buFont typeface="Arial" charset="0"/>
              <a:buChar char="•"/>
            </a:pPr>
            <a:r>
              <a:rPr lang="en-US" sz="1800" dirty="0"/>
              <a:t>  </a:t>
            </a:r>
            <a:r>
              <a:rPr lang="en-US" sz="1800" dirty="0" smtClean="0"/>
              <a:t> Reduce </a:t>
            </a:r>
            <a:r>
              <a:rPr lang="en-US" sz="1800" dirty="0"/>
              <a:t>energy consumption</a:t>
            </a:r>
          </a:p>
          <a:p>
            <a:pPr lvl="1" algn="l">
              <a:buFont typeface="Arial" charset="0"/>
              <a:buChar char="•"/>
            </a:pPr>
            <a:endParaRPr lang="en-US" sz="1800" dirty="0"/>
          </a:p>
          <a:p>
            <a:pPr lvl="1" algn="l">
              <a:buFont typeface="Arial" charset="0"/>
              <a:buChar char="•"/>
            </a:pPr>
            <a:r>
              <a:rPr lang="en-US" sz="1800" dirty="0"/>
              <a:t>  </a:t>
            </a:r>
            <a:r>
              <a:rPr lang="en-US" sz="1800" dirty="0" smtClean="0"/>
              <a:t> Increase  </a:t>
            </a:r>
            <a:r>
              <a:rPr lang="en-US" sz="1800" dirty="0"/>
              <a:t>and harness renewable energy</a:t>
            </a:r>
          </a:p>
          <a:p>
            <a:pPr lvl="1" algn="l"/>
            <a:endParaRPr lang="en-US" sz="1800" dirty="0"/>
          </a:p>
          <a:p>
            <a:pPr lvl="1" algn="l">
              <a:buFont typeface="Arial" charset="0"/>
              <a:buChar char="•"/>
            </a:pPr>
            <a:r>
              <a:rPr lang="en-US" sz="1800" dirty="0"/>
              <a:t>  </a:t>
            </a:r>
            <a:r>
              <a:rPr lang="en-US" sz="1800" dirty="0" smtClean="0"/>
              <a:t> Assure </a:t>
            </a:r>
            <a:r>
              <a:rPr lang="en-US" sz="1800" dirty="0"/>
              <a:t>energy </a:t>
            </a:r>
            <a:r>
              <a:rPr lang="en-US" sz="1800" dirty="0" smtClean="0"/>
              <a:t>security and </a:t>
            </a:r>
            <a:r>
              <a:rPr lang="en-US" sz="1800" dirty="0" smtClean="0"/>
              <a:t>independence</a:t>
            </a:r>
          </a:p>
          <a:p>
            <a:pPr lvl="1" algn="l">
              <a:buFont typeface="Arial" charset="0"/>
              <a:buChar char="•"/>
            </a:pPr>
            <a:endParaRPr lang="en-US" sz="1800" dirty="0"/>
          </a:p>
          <a:p>
            <a:pPr lvl="1">
              <a:buFont typeface="Arial" charset="0"/>
              <a:buChar char="•"/>
            </a:pPr>
            <a:r>
              <a:rPr lang="en-US" sz="1800" dirty="0"/>
              <a:t>   Fortify the grid </a:t>
            </a:r>
          </a:p>
          <a:p>
            <a:pPr lvl="1" algn="l"/>
            <a:endParaRPr lang="en-US" sz="1800" dirty="0"/>
          </a:p>
        </p:txBody>
      </p:sp>
      <p:pic>
        <p:nvPicPr>
          <p:cNvPr id="24580" name="Picture 2" descr="http://t3.gstatic.com/images?q=tbn:ANd9GcR48xGPD-OMT8807hoyEa-1KUoB6pMQTtV1VSOu4Vwo0l7wf2rj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800225"/>
            <a:ext cx="201814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t2.gstatic.com/images?q=tbn:ANd9GcSJzW5sZoHd025FITZmO1MFIP1XnCk7XfTZknnrowjt10ilVNNt6iTFI14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977669">
            <a:off x="6529917" y="3598464"/>
            <a:ext cx="2470670" cy="1817355"/>
          </a:xfrm>
          <a:prstGeom prst="rect">
            <a:avLst/>
          </a:prstGeom>
          <a:noFill/>
          <a:scene3d>
            <a:camera prst="orthographicFront">
              <a:rot lat="20699998" lon="0" rev="20999999"/>
            </a:camera>
            <a:lightRig rig="threePt" dir="t"/>
          </a:scene3d>
        </p:spPr>
      </p:pic>
      <p:pic>
        <p:nvPicPr>
          <p:cNvPr id="24582" name="Picture 2" descr="http://t0.gstatic.com/images?q=tbn:ANd9GcSe09zZ2WF4aaUAf50TX_PljOM7OVadrL6nBAwJJ1bsrUXF46FGvKnqx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73" y="3696535"/>
            <a:ext cx="1377804" cy="115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677" y="5623382"/>
            <a:ext cx="5486400" cy="1049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83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2400" y="2552700"/>
            <a:ext cx="41656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Jill Sorensen</a:t>
            </a:r>
          </a:p>
          <a:p>
            <a:pPr algn="ctr"/>
            <a:r>
              <a:rPr lang="en-US" sz="2400" dirty="0" smtClean="0"/>
              <a:t>BEVI</a:t>
            </a:r>
          </a:p>
          <a:p>
            <a:pPr algn="ctr"/>
            <a:r>
              <a:rPr lang="en-US" sz="2400" dirty="0" smtClean="0"/>
              <a:t>Baltimore-Washington Electric Vehicle Initiative</a:t>
            </a:r>
          </a:p>
          <a:p>
            <a:pPr algn="ctr"/>
            <a:r>
              <a:rPr lang="en-US" sz="2400" dirty="0" smtClean="0">
                <a:hlinkClick r:id="rId2"/>
              </a:rPr>
              <a:t>jatsorensen@gmail.com</a:t>
            </a:r>
            <a:endParaRPr lang="en-US" sz="2400" dirty="0" smtClean="0"/>
          </a:p>
          <a:p>
            <a:pPr algn="ctr"/>
            <a:r>
              <a:rPr lang="en-US" sz="2400" dirty="0" smtClean="0"/>
              <a:t>443-514-7122</a:t>
            </a:r>
          </a:p>
          <a:p>
            <a:pPr algn="ctr"/>
            <a:r>
              <a:rPr lang="en-US" sz="2400" dirty="0" err="1" smtClean="0"/>
              <a:t>www.MarylandEV.org</a:t>
            </a:r>
            <a:endParaRPr lang="en-US" sz="2400" dirty="0"/>
          </a:p>
        </p:txBody>
      </p:sp>
      <p:pic>
        <p:nvPicPr>
          <p:cNvPr id="4" name="Picture 3" descr="BEVI logo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6100" y="584200"/>
            <a:ext cx="3200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3636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6629400" cy="1447800"/>
          </a:xfrm>
        </p:spPr>
        <p:txBody>
          <a:bodyPr/>
          <a:lstStyle/>
          <a:p>
            <a:pPr algn="ctr"/>
            <a:r>
              <a:rPr lang="en-US" sz="3200" dirty="0" smtClean="0">
                <a:latin typeface="Arial" charset="0"/>
              </a:rPr>
              <a:t>Why </a:t>
            </a:r>
            <a:r>
              <a:rPr lang="en-US" sz="3200" dirty="0">
                <a:latin typeface="Arial" charset="0"/>
              </a:rPr>
              <a:t>care about climate change?  </a:t>
            </a:r>
            <a:br>
              <a:rPr lang="en-US" sz="3200" dirty="0">
                <a:latin typeface="Arial" charset="0"/>
              </a:rPr>
            </a:br>
            <a:r>
              <a:rPr lang="en-US" sz="3200" dirty="0">
                <a:latin typeface="Arial" charset="0"/>
              </a:rPr>
              <a:t>Pain from burn  </a:t>
            </a:r>
            <a:br>
              <a:rPr lang="en-US" sz="3200" dirty="0">
                <a:latin typeface="Arial" charset="0"/>
              </a:rPr>
            </a:br>
            <a:endParaRPr lang="en-US" sz="3200" dirty="0">
              <a:latin typeface="Arial" charset="0"/>
            </a:endParaRPr>
          </a:p>
        </p:txBody>
      </p:sp>
      <p:sp>
        <p:nvSpPr>
          <p:cNvPr id="2355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05F86BA-3F74-9645-A223-1D7F0604494B}" type="slidenum">
              <a:rPr lang="en-US" sz="2600">
                <a:solidFill>
                  <a:schemeClr val="bg1"/>
                </a:solidFill>
              </a:rPr>
              <a:pPr/>
              <a:t>3</a:t>
            </a:fld>
            <a:endParaRPr lang="en-US" sz="2600">
              <a:solidFill>
                <a:schemeClr val="bg1"/>
              </a:solidFill>
            </a:endParaRP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685801" y="1905000"/>
            <a:ext cx="3683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Char char="•"/>
            </a:pPr>
            <a:r>
              <a:rPr lang="en-US" sz="1600" b="1"/>
              <a:t>   </a:t>
            </a:r>
            <a:r>
              <a:rPr lang="en-US" sz="1800" b="1"/>
              <a:t>Coal-burning power plants </a:t>
            </a:r>
            <a:r>
              <a:rPr lang="en-US" sz="1600"/>
              <a:t>are the largest U.S. source of carbon dioxide pollution -- they produce 2.5 billion tons every year. </a:t>
            </a:r>
          </a:p>
          <a:p>
            <a:pPr algn="l">
              <a:buFont typeface="Arial" charset="0"/>
              <a:buChar char="•"/>
            </a:pPr>
            <a:endParaRPr lang="en-US" sz="1600" b="1">
              <a:solidFill>
                <a:srgbClr val="C00000"/>
              </a:solidFill>
            </a:endParaRPr>
          </a:p>
          <a:p>
            <a:pPr algn="l">
              <a:buFont typeface="Arial" charset="0"/>
              <a:buChar char="•"/>
            </a:pPr>
            <a:r>
              <a:rPr lang="en-US" sz="1600" b="1"/>
              <a:t>    </a:t>
            </a:r>
            <a:r>
              <a:rPr lang="en-US" sz="1800" b="1"/>
              <a:t>Automobiles</a:t>
            </a:r>
            <a:r>
              <a:rPr lang="en-US" sz="1600"/>
              <a:t>, the second largest source, create nearly 1.5 billion tons of CO2 annually.  </a:t>
            </a:r>
          </a:p>
          <a:p>
            <a:pPr algn="l"/>
            <a:endParaRPr lang="en-US" sz="1800"/>
          </a:p>
          <a:p>
            <a:pPr algn="l">
              <a:buFont typeface="Arial" charset="0"/>
              <a:buChar char="•"/>
            </a:pPr>
            <a:r>
              <a:rPr lang="en-US" sz="1600"/>
              <a:t>    </a:t>
            </a:r>
            <a:r>
              <a:rPr lang="en-US" sz="1800" b="1"/>
              <a:t>Built architecture</a:t>
            </a:r>
            <a:r>
              <a:rPr lang="en-US" sz="1600"/>
              <a:t>.  63% of our energy consumption is from HVAC and lighting, 40% of emissions is from built architecture.</a:t>
            </a:r>
          </a:p>
          <a:p>
            <a:pPr algn="l">
              <a:buFont typeface="Arial" charset="0"/>
              <a:buChar char="•"/>
            </a:pPr>
            <a:endParaRPr lang="en-US" sz="1600"/>
          </a:p>
          <a:p>
            <a:pPr algn="l">
              <a:buFont typeface="Arial" charset="0"/>
              <a:buChar char="•"/>
            </a:pPr>
            <a:r>
              <a:rPr lang="en-US" sz="1600"/>
              <a:t>    See Natural Resources </a:t>
            </a:r>
          </a:p>
          <a:p>
            <a:pPr algn="l"/>
            <a:r>
              <a:rPr lang="en-US" sz="1600"/>
              <a:t>     Defense Council, </a:t>
            </a:r>
            <a:r>
              <a:rPr lang="en-US" sz="1600">
                <a:hlinkClick r:id="rId3"/>
              </a:rPr>
              <a:t>www.nrdc.org</a:t>
            </a:r>
            <a:r>
              <a:rPr lang="en-US" sz="1600"/>
              <a:t>, </a:t>
            </a:r>
          </a:p>
        </p:txBody>
      </p:sp>
      <p:pic>
        <p:nvPicPr>
          <p:cNvPr id="23556" name="Picture 6" descr="http://t0.gstatic.com/images?q=tbn:ANd9GcTWSGR7mnpqm75CeYVX19ICMQ-jKrDCtoutN3jxayrNf62Kw_6wYYD6xnYZ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2046288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 descr="http://t3.gstatic.com/images?q=tbn:ANd9GcRSMqRmrx5tQ4mZYwwjPVh44Z1OdEpInm_BSXeeGlQ-J2rFCri3Tysqu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81400"/>
            <a:ext cx="2071688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0" descr="http://t1.gstatic.com/images?q=tbn:ANd9GcRAWM67MHunHv1ZCIaAdj_HFeI1urHtVDkd4XCgbgTMeq-cKirGQH8koWD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57800"/>
            <a:ext cx="20462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08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Arial" charset="0"/>
              </a:rPr>
              <a:t>Pleasure:  </a:t>
            </a:r>
            <a:r>
              <a:rPr lang="en-US" sz="2800" b="1" dirty="0">
                <a:latin typeface="Arial" charset="0"/>
                <a:hlinkClick r:id="rId3" action="ppaction://hlinkfile"/>
              </a:rPr>
              <a:t>EVs</a:t>
            </a:r>
            <a:r>
              <a:rPr lang="en-US" sz="2800" b="1" dirty="0">
                <a:latin typeface="Arial" charset="0"/>
              </a:rPr>
              <a:t> are sporty, </a:t>
            </a:r>
            <a:r>
              <a:rPr lang="en-US" sz="2800" b="1" dirty="0" smtClean="0">
                <a:latin typeface="Arial" charset="0"/>
              </a:rPr>
              <a:t/>
            </a:r>
            <a:br>
              <a:rPr lang="en-US" sz="2800" b="1" dirty="0" smtClean="0">
                <a:latin typeface="Arial" charset="0"/>
              </a:rPr>
            </a:br>
            <a:r>
              <a:rPr lang="en-US" sz="2800" b="1" dirty="0" smtClean="0">
                <a:latin typeface="Arial" charset="0"/>
              </a:rPr>
              <a:t>fun </a:t>
            </a:r>
            <a:r>
              <a:rPr lang="en-US" sz="2800" b="1" dirty="0">
                <a:latin typeface="Arial" charset="0"/>
              </a:rPr>
              <a:t>to drive, cheaper to re-fuel than gas</a:t>
            </a:r>
          </a:p>
        </p:txBody>
      </p:sp>
      <p:pic>
        <p:nvPicPr>
          <p:cNvPr id="26626" name="Picture 2" descr="http://www.popularmechanics.com/cm/popularmechanics/images/qC/Tesla-Roads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9072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84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120425" y="48342"/>
            <a:ext cx="8903149" cy="2085258"/>
          </a:xfrm>
        </p:spPr>
        <p:txBody>
          <a:bodyPr/>
          <a:lstStyle/>
          <a:p>
            <a:pPr algn="ctr"/>
            <a:r>
              <a:rPr lang="en-US" altLang="ja-JP" dirty="0">
                <a:latin typeface="Arial" charset="0"/>
              </a:rPr>
              <a:t/>
            </a:r>
            <a:br>
              <a:rPr lang="en-US" altLang="ja-JP" dirty="0">
                <a:latin typeface="Arial" charset="0"/>
              </a:rPr>
            </a:br>
            <a:r>
              <a:rPr lang="en-US" altLang="ja-JP" dirty="0">
                <a:latin typeface="Arial" charset="0"/>
              </a:rPr>
              <a:t/>
            </a:r>
            <a:br>
              <a:rPr lang="en-US" altLang="ja-JP" dirty="0">
                <a:latin typeface="Arial" charset="0"/>
              </a:rPr>
            </a:br>
            <a:r>
              <a:rPr lang="en-US" altLang="ja-JP" sz="3200" b="1" dirty="0">
                <a:solidFill>
                  <a:srgbClr val="008000"/>
                </a:solidFill>
                <a:latin typeface="Arial" charset="0"/>
              </a:rPr>
              <a:t>EVs </a:t>
            </a:r>
            <a:r>
              <a:rPr lang="en-US" altLang="ja-JP" sz="3200" b="1" dirty="0" smtClean="0">
                <a:solidFill>
                  <a:srgbClr val="008000"/>
                </a:solidFill>
                <a:latin typeface="Arial" charset="0"/>
              </a:rPr>
              <a:t>cool the planet by</a:t>
            </a:r>
            <a:br>
              <a:rPr lang="en-US" altLang="ja-JP" sz="3200" b="1" dirty="0" smtClean="0">
                <a:solidFill>
                  <a:srgbClr val="008000"/>
                </a:solidFill>
                <a:latin typeface="Arial" charset="0"/>
              </a:rPr>
            </a:br>
            <a:r>
              <a:rPr lang="en-US" altLang="ja-JP" sz="3200" b="1" dirty="0" smtClean="0">
                <a:solidFill>
                  <a:srgbClr val="008000"/>
                </a:solidFill>
                <a:latin typeface="Arial" charset="0"/>
              </a:rPr>
              <a:t>reducing polluting and heating emissions, </a:t>
            </a:r>
            <a:r>
              <a:rPr lang="en-US" altLang="ja-JP" sz="3200" b="1" dirty="0" smtClean="0">
                <a:solidFill>
                  <a:srgbClr val="008000"/>
                </a:solidFill>
                <a:latin typeface="Arial" charset="0"/>
              </a:rPr>
              <a:t>a</a:t>
            </a:r>
            <a:r>
              <a:rPr lang="en-US" altLang="ja-JP" sz="3200" b="1" dirty="0" smtClean="0">
                <a:solidFill>
                  <a:srgbClr val="008000"/>
                </a:solidFill>
                <a:latin typeface="Arial" charset="0"/>
              </a:rPr>
              <a:t>dvance </a:t>
            </a:r>
            <a:r>
              <a:rPr lang="en-US" altLang="ja-JP" sz="3200" b="1" dirty="0">
                <a:solidFill>
                  <a:srgbClr val="008000"/>
                </a:solidFill>
                <a:latin typeface="Arial" charset="0"/>
              </a:rPr>
              <a:t>triple bottom </a:t>
            </a:r>
            <a:r>
              <a:rPr lang="en-US" altLang="ja-JP" sz="3200" b="1" dirty="0" smtClean="0">
                <a:solidFill>
                  <a:srgbClr val="008000"/>
                </a:solidFill>
                <a:latin typeface="Arial" charset="0"/>
              </a:rPr>
              <a:t>line.</a:t>
            </a:r>
            <a:endParaRPr lang="en-US" sz="3200" b="1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2253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84BAC7D-98C5-7A4C-985F-9B2B64B0704A}" type="slidenum">
              <a:rPr lang="en-US" sz="2600">
                <a:solidFill>
                  <a:schemeClr val="bg1"/>
                </a:solidFill>
              </a:rPr>
              <a:pPr/>
              <a:t>5</a:t>
            </a:fld>
            <a:endParaRPr lang="en-US" sz="2600">
              <a:solidFill>
                <a:schemeClr val="bg1"/>
              </a:solidFill>
            </a:endParaRPr>
          </a:p>
        </p:txBody>
      </p:sp>
      <p:pic>
        <p:nvPicPr>
          <p:cNvPr id="22531" name="Content Placeholder 4" descr="http://nooruddins.com/wp-content/uploads/2010/08/triplebottomli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2738" y="2362200"/>
            <a:ext cx="5862637" cy="3724275"/>
          </a:xfrm>
          <a:noFill/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2147888" y="6357938"/>
            <a:ext cx="5240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http://nooruddins.com/wp-content/uploads/2010/08/triplebottomline.jpg</a:t>
            </a:r>
          </a:p>
        </p:txBody>
      </p:sp>
    </p:spTree>
    <p:extLst>
      <p:ext uri="{BB962C8B-B14F-4D97-AF65-F5344CB8AC3E}">
        <p14:creationId xmlns:p14="http://schemas.microsoft.com/office/powerpoint/2010/main" val="239432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Maryland is recognized as one of the top </a:t>
            </a:r>
            <a:r>
              <a:rPr lang="en-US" sz="2800" dirty="0" smtClean="0">
                <a:solidFill>
                  <a:srgbClr val="0000FF"/>
                </a:solidFill>
              </a:rPr>
              <a:t>States* for EVs. </a:t>
            </a:r>
            <a:r>
              <a:rPr lang="en-US" sz="2800" dirty="0" smtClean="0">
                <a:solidFill>
                  <a:srgbClr val="0000FF"/>
                </a:solidFill>
              </a:rPr>
              <a:t>How </a:t>
            </a:r>
            <a:r>
              <a:rPr lang="en-US" sz="2800" dirty="0" smtClean="0">
                <a:solidFill>
                  <a:srgbClr val="0000FF"/>
                </a:solidFill>
              </a:rPr>
              <a:t>did we get this far? Collaboration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8229600" cy="484070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600" dirty="0" smtClean="0"/>
              <a:t>Maryland Electric Vehicle Infrastructure Council (MDOT, MEA, MDE, utilities, </a:t>
            </a:r>
            <a:r>
              <a:rPr lang="en-US" sz="1600" dirty="0" smtClean="0"/>
              <a:t>BEVI</a:t>
            </a:r>
            <a:r>
              <a:rPr lang="en-US" sz="1600" dirty="0" smtClean="0"/>
              <a:t>, </a:t>
            </a:r>
            <a:r>
              <a:rPr lang="en-US" sz="1600" dirty="0" smtClean="0"/>
              <a:t>GM, fleet managers, EV charging station manufacturers, local government)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en-US" sz="1600" dirty="0" smtClean="0">
                <a:hlinkClick r:id="rId3"/>
              </a:rPr>
              <a:t>www.marylandEV.org</a:t>
            </a: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342900" indent="-342900">
              <a:buFont typeface="Arial"/>
              <a:buChar char="•"/>
            </a:pPr>
            <a:r>
              <a:rPr lang="en-US" sz="1600" dirty="0" smtClean="0"/>
              <a:t>Transportation and Climate </a:t>
            </a:r>
            <a:r>
              <a:rPr lang="en-US" sz="1600" dirty="0" smtClean="0"/>
              <a:t>Initiative</a:t>
            </a:r>
          </a:p>
          <a:p>
            <a:endParaRPr lang="en-US" sz="1600" dirty="0" smtClean="0"/>
          </a:p>
          <a:p>
            <a:pPr marL="342900" indent="-342900">
              <a:buFont typeface="Arial"/>
              <a:buChar char="•"/>
            </a:pPr>
            <a:r>
              <a:rPr lang="en-US" sz="1600" dirty="0" smtClean="0"/>
              <a:t>Northeast Electric Vehicle Network</a:t>
            </a:r>
          </a:p>
          <a:p>
            <a:endParaRPr lang="en-US" sz="1600" dirty="0" smtClean="0"/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   U.S</a:t>
            </a:r>
            <a:r>
              <a:rPr lang="en-US" sz="1600" dirty="0" smtClean="0"/>
              <a:t>. Department of Energy Clean Cities program</a:t>
            </a:r>
          </a:p>
          <a:p>
            <a:endParaRPr lang="en-US" sz="1600" dirty="0" smtClean="0"/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   ZEV </a:t>
            </a:r>
            <a:r>
              <a:rPr lang="en-US" sz="1600" dirty="0" smtClean="0"/>
              <a:t>MOU and 8 State participation</a:t>
            </a:r>
          </a:p>
          <a:p>
            <a:endParaRPr lang="en-US" sz="1600" dirty="0" smtClean="0"/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   CSE2</a:t>
            </a:r>
          </a:p>
          <a:p>
            <a:endParaRPr lang="en-US" sz="1600" dirty="0" smtClean="0"/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   Plug</a:t>
            </a:r>
            <a:r>
              <a:rPr lang="en-US" sz="1600" dirty="0" smtClean="0"/>
              <a:t>-In </a:t>
            </a:r>
            <a:r>
              <a:rPr lang="en-US" sz="1600" dirty="0" smtClean="0"/>
              <a:t>America</a:t>
            </a:r>
          </a:p>
          <a:p>
            <a:endParaRPr lang="en-US" sz="1600" dirty="0" smtClean="0"/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   Sierra Club</a:t>
            </a:r>
          </a:p>
          <a:p>
            <a:endParaRPr lang="en-US" sz="1600" dirty="0" smtClean="0"/>
          </a:p>
          <a:p>
            <a:pPr marL="171450" indent="-171450">
              <a:buFont typeface="Arial"/>
              <a:buChar char="•"/>
            </a:pPr>
            <a:r>
              <a:rPr lang="en-US" sz="1600" dirty="0" smtClean="0"/>
              <a:t>   Natural </a:t>
            </a:r>
            <a:r>
              <a:rPr lang="en-US" sz="1600" dirty="0" smtClean="0"/>
              <a:t>Resources Defense Council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4" name="Picture 1" descr="BEVI 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848" y="4648200"/>
            <a:ext cx="3260766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459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3975" y="761174"/>
            <a:ext cx="8796020" cy="59804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597535">
              <a:lnSpc>
                <a:spcPct val="100000"/>
              </a:lnSpc>
            </a:pPr>
            <a:r>
              <a:rPr sz="3600" spc="-30" dirty="0" smtClean="0">
                <a:latin typeface="Arial"/>
                <a:cs typeface="Arial"/>
              </a:rPr>
              <a:t>MDEV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3975" y="52575"/>
            <a:ext cx="8796024" cy="6688525"/>
          </a:xfrm>
          <a:custGeom>
            <a:avLst/>
            <a:gdLst/>
            <a:ahLst/>
            <a:cxnLst/>
            <a:rect l="l" t="t" r="r" b="b"/>
            <a:pathLst>
              <a:path w="8796024" h="6688525">
                <a:moveTo>
                  <a:pt x="0" y="0"/>
                </a:moveTo>
                <a:lnTo>
                  <a:pt x="8796024" y="0"/>
                </a:lnTo>
                <a:lnTo>
                  <a:pt x="8796024" y="6688525"/>
                </a:lnTo>
                <a:lnTo>
                  <a:pt x="0" y="66885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3975" y="52575"/>
            <a:ext cx="8796024" cy="6688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41839" y="208403"/>
            <a:ext cx="1499870" cy="1943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1200" u="sng" dirty="0" smtClean="0">
                <a:solidFill>
                  <a:srgbClr val="144C72"/>
                </a:solidFill>
                <a:latin typeface="Arial"/>
                <a:cs typeface="Arial"/>
              </a:rPr>
              <a:t> </a:t>
            </a:r>
            <a:r>
              <a:rPr sz="1200" u="sng" spc="-10" dirty="0" smtClean="0">
                <a:solidFill>
                  <a:srgbClr val="144C72"/>
                </a:solidFill>
                <a:latin typeface="Arial"/>
                <a:cs typeface="Arial"/>
                <a:hlinkClick r:id="rId3"/>
              </a:rPr>
              <a:t>http://marylandev.org/</a:t>
            </a:r>
            <a:r>
              <a:rPr sz="1200" u="sng" spc="5" dirty="0" smtClean="0">
                <a:solidFill>
                  <a:srgbClr val="144C72"/>
                </a:solidFill>
                <a:latin typeface="Arial"/>
                <a:cs typeface="Arial"/>
                <a:hlinkClick r:id="rId3"/>
              </a:rPr>
              <a:t> 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533400" y="685800"/>
            <a:ext cx="8490174" cy="762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8000"/>
                </a:solidFill>
                <a:hlinkClick r:id="rId3" action="ppaction://hlinkfile"/>
              </a:rPr>
              <a:t>Electric Car Reviews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676400"/>
            <a:ext cx="3200400" cy="4800600"/>
          </a:xfrm>
        </p:spPr>
        <p:txBody>
          <a:bodyPr/>
          <a:lstStyle/>
          <a:p>
            <a:r>
              <a:rPr lang="en-US" dirty="0" smtClean="0"/>
              <a:t>Audi A3 e-</a:t>
            </a:r>
            <a:r>
              <a:rPr lang="en-US" dirty="0" err="1" smtClean="0"/>
              <a:t>tron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BMW i3 </a:t>
            </a:r>
          </a:p>
          <a:p>
            <a:endParaRPr lang="en-US" dirty="0" smtClean="0"/>
          </a:p>
          <a:p>
            <a:r>
              <a:rPr lang="en-US" dirty="0" smtClean="0"/>
              <a:t>BMW i3 </a:t>
            </a:r>
            <a:r>
              <a:rPr lang="en-US" dirty="0" err="1" smtClean="0"/>
              <a:t>vs</a:t>
            </a:r>
            <a:r>
              <a:rPr lang="en-US" dirty="0" smtClean="0"/>
              <a:t> Nissan Leaf </a:t>
            </a:r>
            <a:r>
              <a:rPr lang="en-US" dirty="0" err="1" smtClean="0"/>
              <a:t>vs</a:t>
            </a:r>
            <a:r>
              <a:rPr lang="en-US" dirty="0" smtClean="0"/>
              <a:t> Chevy Volt</a:t>
            </a:r>
          </a:p>
          <a:p>
            <a:endParaRPr lang="en-US" dirty="0" smtClean="0"/>
          </a:p>
          <a:p>
            <a:r>
              <a:rPr lang="en-US" dirty="0" smtClean="0"/>
              <a:t>BMW i3 </a:t>
            </a:r>
            <a:r>
              <a:rPr lang="en-US" dirty="0" err="1" smtClean="0"/>
              <a:t>vs</a:t>
            </a:r>
            <a:r>
              <a:rPr lang="en-US" dirty="0" smtClean="0"/>
              <a:t> Tesla Model S</a:t>
            </a:r>
          </a:p>
          <a:p>
            <a:endParaRPr lang="en-US" dirty="0" smtClean="0"/>
          </a:p>
          <a:p>
            <a:r>
              <a:rPr lang="en-US" dirty="0" smtClean="0"/>
              <a:t>BMW i8 </a:t>
            </a:r>
          </a:p>
          <a:p>
            <a:endParaRPr lang="en-US" dirty="0" smtClean="0"/>
          </a:p>
          <a:p>
            <a:r>
              <a:rPr lang="en-US" dirty="0" smtClean="0"/>
              <a:t>Cadillac ELR </a:t>
            </a:r>
          </a:p>
          <a:p>
            <a:endParaRPr lang="en-US" dirty="0" smtClean="0"/>
          </a:p>
          <a:p>
            <a:r>
              <a:rPr lang="en-US" dirty="0" smtClean="0"/>
              <a:t>Mitsubishi Outlander PHEV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1600200"/>
            <a:ext cx="2971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Nissan Leaf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  <a:p>
            <a:endParaRPr lang="en-US" dirty="0" smtClean="0"/>
          </a:p>
          <a:p>
            <a:r>
              <a:rPr lang="en-US" dirty="0" smtClean="0"/>
              <a:t>Nissan </a:t>
            </a:r>
            <a:r>
              <a:rPr lang="en-US" dirty="0"/>
              <a:t>Leaf Long-Term </a:t>
            </a:r>
          </a:p>
          <a:p>
            <a:endParaRPr lang="en-US" dirty="0"/>
          </a:p>
          <a:p>
            <a:r>
              <a:rPr lang="en-US" dirty="0"/>
              <a:t>Porsche </a:t>
            </a:r>
            <a:r>
              <a:rPr lang="en-US" dirty="0" err="1"/>
              <a:t>Panamera</a:t>
            </a:r>
            <a:r>
              <a:rPr lang="en-US" dirty="0"/>
              <a:t> S E-Hybrid </a:t>
            </a:r>
          </a:p>
          <a:p>
            <a:endParaRPr lang="en-US" dirty="0"/>
          </a:p>
          <a:p>
            <a:r>
              <a:rPr lang="en-US" dirty="0"/>
              <a:t>Renault </a:t>
            </a:r>
            <a:r>
              <a:rPr lang="en-US" dirty="0" err="1"/>
              <a:t>Twizy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Renault Zoe </a:t>
            </a:r>
          </a:p>
          <a:p>
            <a:endParaRPr lang="en-US" dirty="0"/>
          </a:p>
          <a:p>
            <a:r>
              <a:rPr lang="en-US" dirty="0"/>
              <a:t>Tesla Model S 70D </a:t>
            </a:r>
          </a:p>
          <a:p>
            <a:endParaRPr lang="en-US" dirty="0"/>
          </a:p>
          <a:p>
            <a:r>
              <a:rPr lang="en-US" dirty="0"/>
              <a:t>Tesla Model S P85D </a:t>
            </a:r>
          </a:p>
          <a:p>
            <a:endParaRPr lang="en-US" dirty="0"/>
          </a:p>
          <a:p>
            <a:r>
              <a:rPr lang="en-US" dirty="0"/>
              <a:t>VW e-Up! </a:t>
            </a:r>
          </a:p>
        </p:txBody>
      </p:sp>
    </p:spTree>
    <p:extLst>
      <p:ext uri="{BB962C8B-B14F-4D97-AF65-F5344CB8AC3E}">
        <p14:creationId xmlns:p14="http://schemas.microsoft.com/office/powerpoint/2010/main" val="1616537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312197"/>
              </p:ext>
            </p:extLst>
          </p:nvPr>
        </p:nvGraphicFramePr>
        <p:xfrm>
          <a:off x="228600" y="838200"/>
          <a:ext cx="8739781" cy="258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4" imgW="5626100" imgH="1663700" progId="Word.Document.12">
                  <p:embed/>
                </p:oleObj>
              </mc:Choice>
              <mc:Fallback>
                <p:oleObj name="Document" r:id="rId4" imgW="5626100" imgH="1663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838200"/>
                        <a:ext cx="8739781" cy="258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599" y="3200400"/>
            <a:ext cx="6231513" cy="329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29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1026</TotalTime>
  <Words>944</Words>
  <Application>Microsoft Macintosh PowerPoint</Application>
  <PresentationFormat>On-screen Show (4:3)</PresentationFormat>
  <Paragraphs>232</Paragraphs>
  <Slides>26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Microsoft Word Document</vt:lpstr>
      <vt:lpstr>PowerPoint Presentation</vt:lpstr>
      <vt:lpstr>PowerPoint Presentation</vt:lpstr>
      <vt:lpstr>Why care about climate change?   Pain from burn   </vt:lpstr>
      <vt:lpstr>Pleasure:  EVs are sporty,  fun to drive, cheaper to re-fuel than gas</vt:lpstr>
      <vt:lpstr>  EVs cool the planet by reducing polluting and heating emissions, advance triple bottom line.</vt:lpstr>
      <vt:lpstr>Maryland is recognized as one of the top States* for EVs. How did we get this far? Collaboration</vt:lpstr>
      <vt:lpstr>PowerPoint Presentation</vt:lpstr>
      <vt:lpstr>Electric Car Reviews</vt:lpstr>
      <vt:lpstr>PowerPoint Presentation</vt:lpstr>
      <vt:lpstr>PowerPoint Presentation</vt:lpstr>
      <vt:lpstr>PowerPoint Presentation</vt:lpstr>
      <vt:lpstr> But there is much more to   electrifying transportation than cars!  Let’s reduce congestion and use more transit.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EV-Ready Transit Hubs = Smart City</vt:lpstr>
      <vt:lpstr>PowerPoint Presentation</vt:lpstr>
      <vt:lpstr>BaltimoreLink</vt:lpstr>
      <vt:lpstr>PowerPoint Presentation</vt:lpstr>
      <vt:lpstr>New energy model is localized, with homes as “Micro Power Plants”   </vt:lpstr>
      <vt:lpstr>Old energy model is distributed power</vt:lpstr>
      <vt:lpstr>EV-Ready Transit Hubs will help drive our clean, active transportation future and these benefits: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Jill Sorensen</cp:lastModifiedBy>
  <cp:revision>16</cp:revision>
  <dcterms:created xsi:type="dcterms:W3CDTF">2015-11-02T12:50:46Z</dcterms:created>
  <dcterms:modified xsi:type="dcterms:W3CDTF">2015-11-21T13:48:56Z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2015-11-02T00:00:00Z</vt:filetime>
  </property>
  <property fmtid="{D5CDD505-2E9C-101B-9397-08002B2CF9AE}" pid="3" name="LastSaved">
    <vt:filetime>2015-11-02T00:00:00Z</vt:filetime>
  </property>
</Properties>
</file>